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thsisfun.com/data/confidence-interva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DCAB71-1E28-403B-98DA-D46044FEA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Statistics in Ap bio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8E673E-45CC-46E0-A6AD-13C2D4E1E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3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Take some notes:</a:t>
            </a:r>
          </a:p>
          <a:p>
            <a:pPr marL="0" indent="0">
              <a:buNone/>
            </a:pPr>
            <a:r>
              <a:rPr lang="en-US" b="1" dirty="0"/>
              <a:t>Center:</a:t>
            </a:r>
            <a:r>
              <a:rPr lang="en-US" dirty="0"/>
              <a:t> mean, median and mode</a:t>
            </a:r>
          </a:p>
          <a:p>
            <a:pPr marL="0" indent="0">
              <a:buNone/>
            </a:pPr>
            <a:r>
              <a:rPr lang="en-US" b="1" dirty="0"/>
              <a:t>Spread: </a:t>
            </a:r>
            <a:r>
              <a:rPr lang="en-US" dirty="0"/>
              <a:t>range, standard deviation (SD) and Standard Error of the Mean (SEM)</a:t>
            </a:r>
          </a:p>
          <a:p>
            <a:pPr marL="0" indent="0">
              <a:buNone/>
            </a:pPr>
            <a:r>
              <a:rPr lang="en-US" dirty="0"/>
              <a:t>Let’s start with an example.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set of how many drops of water could fit on the head of a nail </a:t>
            </a:r>
            <a:r>
              <a:rPr lang="en-US" dirty="0">
                <a:sym typeface="Wingdings" panose="05000000000000000000" pitchFamily="2" charset="2"/>
              </a:rPr>
              <a:t>.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1A0073-15B5-409A-82AB-5BA266DFA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400571"/>
              </p:ext>
            </p:extLst>
          </p:nvPr>
        </p:nvGraphicFramePr>
        <p:xfrm>
          <a:off x="1430867" y="3987798"/>
          <a:ext cx="204893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467">
                  <a:extLst>
                    <a:ext uri="{9D8B030D-6E8A-4147-A177-3AD203B41FA5}">
                      <a16:colId xmlns:a16="http://schemas.microsoft.com/office/drawing/2014/main" val="1257001368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63846157"/>
                    </a:ext>
                  </a:extLst>
                </a:gridCol>
              </a:tblGrid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Data set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drops of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622644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70457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425150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84733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95238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56233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CEA1BD5-AB9A-4A92-84EC-1BEC9B767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11316"/>
              </p:ext>
            </p:extLst>
          </p:nvPr>
        </p:nvGraphicFramePr>
        <p:xfrm>
          <a:off x="6932023" y="3952236"/>
          <a:ext cx="204893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467">
                  <a:extLst>
                    <a:ext uri="{9D8B030D-6E8A-4147-A177-3AD203B41FA5}">
                      <a16:colId xmlns:a16="http://schemas.microsoft.com/office/drawing/2014/main" val="1257001368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63846157"/>
                    </a:ext>
                  </a:extLst>
                </a:gridCol>
              </a:tblGrid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Data set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drops of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622644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70457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425150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84733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95238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56233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9EDAB12-7D6D-42A7-952F-18D9F1C85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78024"/>
              </p:ext>
            </p:extLst>
          </p:nvPr>
        </p:nvGraphicFramePr>
        <p:xfrm>
          <a:off x="3766638" y="4653344"/>
          <a:ext cx="2329362" cy="177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01931">
                  <a:extLst>
                    <a:ext uri="{9D8B030D-6E8A-4147-A177-3AD203B41FA5}">
                      <a16:colId xmlns:a16="http://schemas.microsoft.com/office/drawing/2014/main" val="3339776775"/>
                    </a:ext>
                  </a:extLst>
                </a:gridCol>
                <a:gridCol w="1027431">
                  <a:extLst>
                    <a:ext uri="{9D8B030D-6E8A-4147-A177-3AD203B41FA5}">
                      <a16:colId xmlns:a16="http://schemas.microsoft.com/office/drawing/2014/main" val="33656020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Calculations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Center Stats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1891911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Mean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106647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Median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5053412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1258094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7AA940A-EF0D-4659-9618-4E801D5F30CE}"/>
              </a:ext>
            </a:extLst>
          </p:cNvPr>
          <p:cNvSpPr txBox="1"/>
          <p:nvPr/>
        </p:nvSpPr>
        <p:spPr>
          <a:xfrm>
            <a:off x="3866606" y="3840480"/>
            <a:ext cx="2048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mean, median and mode of each data set.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7E196C9-2D68-470D-A8C9-2D2E4A83D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957169"/>
              </p:ext>
            </p:extLst>
          </p:nvPr>
        </p:nvGraphicFramePr>
        <p:xfrm>
          <a:off x="9427029" y="4579107"/>
          <a:ext cx="2289808" cy="177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2377">
                  <a:extLst>
                    <a:ext uri="{9D8B030D-6E8A-4147-A177-3AD203B41FA5}">
                      <a16:colId xmlns:a16="http://schemas.microsoft.com/office/drawing/2014/main" val="3339776775"/>
                    </a:ext>
                  </a:extLst>
                </a:gridCol>
                <a:gridCol w="1027431">
                  <a:extLst>
                    <a:ext uri="{9D8B030D-6E8A-4147-A177-3AD203B41FA5}">
                      <a16:colId xmlns:a16="http://schemas.microsoft.com/office/drawing/2014/main" val="33656020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Calculations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Center Stats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1891911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Mean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106647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Median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5053412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Mode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12580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56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0C97-9C52-47BA-8795-B00358ED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stats - spread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3C5B4-20FC-4E62-A6EF-68DF27CDF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3"/>
            <a:ext cx="10178322" cy="359359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AEC891B-597E-40EC-AB9B-8DB1D8FB5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428051"/>
              </p:ext>
            </p:extLst>
          </p:nvPr>
        </p:nvGraphicFramePr>
        <p:xfrm>
          <a:off x="1251678" y="1534887"/>
          <a:ext cx="204893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467">
                  <a:extLst>
                    <a:ext uri="{9D8B030D-6E8A-4147-A177-3AD203B41FA5}">
                      <a16:colId xmlns:a16="http://schemas.microsoft.com/office/drawing/2014/main" val="1257001368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63846157"/>
                    </a:ext>
                  </a:extLst>
                </a:gridCol>
              </a:tblGrid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Data set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drops of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622644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70457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425150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84733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95238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56233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1E0DA0F-324B-4F2B-9442-A1D3D36C9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05129"/>
              </p:ext>
            </p:extLst>
          </p:nvPr>
        </p:nvGraphicFramePr>
        <p:xfrm>
          <a:off x="6420395" y="1389893"/>
          <a:ext cx="204893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467">
                  <a:extLst>
                    <a:ext uri="{9D8B030D-6E8A-4147-A177-3AD203B41FA5}">
                      <a16:colId xmlns:a16="http://schemas.microsoft.com/office/drawing/2014/main" val="1257001368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63846157"/>
                    </a:ext>
                  </a:extLst>
                </a:gridCol>
              </a:tblGrid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Data set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drops of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622644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70457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425150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84733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95238"/>
                  </a:ext>
                </a:extLst>
              </a:tr>
              <a:tr h="186267">
                <a:tc>
                  <a:txBody>
                    <a:bodyPr/>
                    <a:lstStyle/>
                    <a:p>
                      <a:r>
                        <a:rPr lang="en-US" dirty="0"/>
                        <a:t>Trial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56233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8ACFEB0-1507-4B75-96E3-B745D8B62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47499"/>
              </p:ext>
            </p:extLst>
          </p:nvPr>
        </p:nvGraphicFramePr>
        <p:xfrm>
          <a:off x="3616266" y="2297688"/>
          <a:ext cx="2329362" cy="2875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01931">
                  <a:extLst>
                    <a:ext uri="{9D8B030D-6E8A-4147-A177-3AD203B41FA5}">
                      <a16:colId xmlns:a16="http://schemas.microsoft.com/office/drawing/2014/main" val="3339776775"/>
                    </a:ext>
                  </a:extLst>
                </a:gridCol>
                <a:gridCol w="1027431">
                  <a:extLst>
                    <a:ext uri="{9D8B030D-6E8A-4147-A177-3AD203B41FA5}">
                      <a16:colId xmlns:a16="http://schemas.microsoft.com/office/drawing/2014/main" val="33656020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Calculations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Center Stats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1891911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Range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106647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Standard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Deviation (SD)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5053412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Standard Error of the Mean (SEM)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1258094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8462B97-B628-4840-8546-933D18B07AF1}"/>
              </a:ext>
            </a:extLst>
          </p:cNvPr>
          <p:cNvSpPr txBox="1"/>
          <p:nvPr/>
        </p:nvSpPr>
        <p:spPr>
          <a:xfrm>
            <a:off x="3459724" y="1505185"/>
            <a:ext cx="3242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Calculate Range for each set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A772136-B421-4599-92F6-0CBB7F375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00157"/>
              </p:ext>
            </p:extLst>
          </p:nvPr>
        </p:nvGraphicFramePr>
        <p:xfrm>
          <a:off x="8965867" y="2202946"/>
          <a:ext cx="2329362" cy="2875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01931">
                  <a:extLst>
                    <a:ext uri="{9D8B030D-6E8A-4147-A177-3AD203B41FA5}">
                      <a16:colId xmlns:a16="http://schemas.microsoft.com/office/drawing/2014/main" val="3339776775"/>
                    </a:ext>
                  </a:extLst>
                </a:gridCol>
                <a:gridCol w="1027431">
                  <a:extLst>
                    <a:ext uri="{9D8B030D-6E8A-4147-A177-3AD203B41FA5}">
                      <a16:colId xmlns:a16="http://schemas.microsoft.com/office/drawing/2014/main" val="33656020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Calculations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Center Stats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1891911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Range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106647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Standard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Deviation (SD)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5053412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Standard Error of the Mean (SEM)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12580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86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2B859-EEC9-4F7D-94A3-58BCD886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en-US" sz="3100"/>
              <a:t>Standard deviation:</a:t>
            </a:r>
            <a:br>
              <a:rPr lang="en-US" sz="3100"/>
            </a:br>
            <a:endParaRPr lang="en-US" sz="3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B3E4D-12CD-4B1A-8FA4-7D414E2C9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deviation: 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measurements for a group are spread out from the average (mean), or expected value. </a:t>
            </a:r>
          </a:p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 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deviation: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most numbers are close to average.</a:t>
            </a:r>
          </a:p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 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deviation: 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 are more spread out.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Image result for standard deviation formula ap bio">
            <a:extLst>
              <a:ext uri="{FF2B5EF4-FFF2-40B4-BE49-F238E27FC236}">
                <a16:creationId xmlns:a16="http://schemas.microsoft.com/office/drawing/2014/main" id="{DF348368-F756-43E8-8033-B221E8019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8193" y="1506027"/>
            <a:ext cx="5176744" cy="387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A794D2-6A64-4803-ACBB-ED844E342D76}"/>
              </a:ext>
            </a:extLst>
          </p:cNvPr>
          <p:cNvSpPr txBox="1"/>
          <p:nvPr/>
        </p:nvSpPr>
        <p:spPr>
          <a:xfrm>
            <a:off x="6866021" y="4668253"/>
            <a:ext cx="40743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Look at equation sheet to figure out what each symbol means.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5DA39-CB76-4C8F-94CF-2E296EAFEFE1}"/>
              </a:ext>
            </a:extLst>
          </p:cNvPr>
          <p:cNvSpPr txBox="1"/>
          <p:nvPr/>
        </p:nvSpPr>
        <p:spPr>
          <a:xfrm>
            <a:off x="7459579" y="770021"/>
            <a:ext cx="3815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“summation” – or add them all up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9120D71-7AE7-43A7-A6EC-727A621A7411}"/>
              </a:ext>
            </a:extLst>
          </p:cNvPr>
          <p:cNvCxnSpPr/>
          <p:nvPr/>
        </p:nvCxnSpPr>
        <p:spPr>
          <a:xfrm flipH="1">
            <a:off x="8373979" y="1203158"/>
            <a:ext cx="304800" cy="108284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79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FC98D-A53A-4D48-A5E5-6FD18A0F7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EBD8D-C29F-412B-B86E-1F98B9892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67610AF5-4B25-44BF-A8C6-54E28848B8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1370652"/>
                  </p:ext>
                </p:extLst>
              </p:nvPr>
            </p:nvGraphicFramePr>
            <p:xfrm>
              <a:off x="1251678" y="1639392"/>
              <a:ext cx="3982173" cy="36513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4415">
                      <a:extLst>
                        <a:ext uri="{9D8B030D-6E8A-4147-A177-3AD203B41FA5}">
                          <a16:colId xmlns:a16="http://schemas.microsoft.com/office/drawing/2014/main" val="1257001368"/>
                        </a:ext>
                      </a:extLst>
                    </a:gridCol>
                    <a:gridCol w="832945">
                      <a:extLst>
                        <a:ext uri="{9D8B030D-6E8A-4147-A177-3AD203B41FA5}">
                          <a16:colId xmlns:a16="http://schemas.microsoft.com/office/drawing/2014/main" val="63846157"/>
                        </a:ext>
                      </a:extLst>
                    </a:gridCol>
                    <a:gridCol w="1045195">
                      <a:extLst>
                        <a:ext uri="{9D8B030D-6E8A-4147-A177-3AD203B41FA5}">
                          <a16:colId xmlns:a16="http://schemas.microsoft.com/office/drawing/2014/main" val="1264574723"/>
                        </a:ext>
                      </a:extLst>
                    </a:gridCol>
                    <a:gridCol w="1149618">
                      <a:extLst>
                        <a:ext uri="{9D8B030D-6E8A-4147-A177-3AD203B41FA5}">
                          <a16:colId xmlns:a16="http://schemas.microsoft.com/office/drawing/2014/main" val="3060263729"/>
                        </a:ext>
                      </a:extLst>
                    </a:gridCol>
                  </a:tblGrid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Data set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# drops of water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(X –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(X –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/>
                            <a:t>)</a:t>
                          </a:r>
                          <a:r>
                            <a:rPr lang="en-US" sz="1600" baseline="30000" dirty="0"/>
                            <a:t>2</a:t>
                          </a:r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0622644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9070457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0425150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684733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1495238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562339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375974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67610AF5-4B25-44BF-A8C6-54E28848B8C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1370652"/>
                  </p:ext>
                </p:extLst>
              </p:nvPr>
            </p:nvGraphicFramePr>
            <p:xfrm>
              <a:off x="1251678" y="1639392"/>
              <a:ext cx="3982173" cy="36513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4415">
                      <a:extLst>
                        <a:ext uri="{9D8B030D-6E8A-4147-A177-3AD203B41FA5}">
                          <a16:colId xmlns:a16="http://schemas.microsoft.com/office/drawing/2014/main" val="1257001368"/>
                        </a:ext>
                      </a:extLst>
                    </a:gridCol>
                    <a:gridCol w="832945">
                      <a:extLst>
                        <a:ext uri="{9D8B030D-6E8A-4147-A177-3AD203B41FA5}">
                          <a16:colId xmlns:a16="http://schemas.microsoft.com/office/drawing/2014/main" val="63846157"/>
                        </a:ext>
                      </a:extLst>
                    </a:gridCol>
                    <a:gridCol w="1045195">
                      <a:extLst>
                        <a:ext uri="{9D8B030D-6E8A-4147-A177-3AD203B41FA5}">
                          <a16:colId xmlns:a16="http://schemas.microsoft.com/office/drawing/2014/main" val="1264574723"/>
                        </a:ext>
                      </a:extLst>
                    </a:gridCol>
                    <a:gridCol w="1149618">
                      <a:extLst>
                        <a:ext uri="{9D8B030D-6E8A-4147-A177-3AD203B41FA5}">
                          <a16:colId xmlns:a16="http://schemas.microsoft.com/office/drawing/2014/main" val="3060263729"/>
                        </a:ext>
                      </a:extLst>
                    </a:gridCol>
                  </a:tblGrid>
                  <a:tr h="10668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Data set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# drops of water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2515" t="-2857" r="-112865" b="-24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46561" t="-2857" r="-2116" b="-24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062264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90704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042515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68473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14952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562339"/>
                      </a:ext>
                    </a:extLst>
                  </a:tr>
                  <a:tr h="755714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2515" t="-387903" r="-112865" b="-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375974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070D0D4-94CA-4AB8-AC6A-E28433D272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511813"/>
                  </p:ext>
                </p:extLst>
              </p:nvPr>
            </p:nvGraphicFramePr>
            <p:xfrm>
              <a:off x="5836741" y="1639392"/>
              <a:ext cx="3982173" cy="36513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4415">
                      <a:extLst>
                        <a:ext uri="{9D8B030D-6E8A-4147-A177-3AD203B41FA5}">
                          <a16:colId xmlns:a16="http://schemas.microsoft.com/office/drawing/2014/main" val="1257001368"/>
                        </a:ext>
                      </a:extLst>
                    </a:gridCol>
                    <a:gridCol w="832945">
                      <a:extLst>
                        <a:ext uri="{9D8B030D-6E8A-4147-A177-3AD203B41FA5}">
                          <a16:colId xmlns:a16="http://schemas.microsoft.com/office/drawing/2014/main" val="63846157"/>
                        </a:ext>
                      </a:extLst>
                    </a:gridCol>
                    <a:gridCol w="1045195">
                      <a:extLst>
                        <a:ext uri="{9D8B030D-6E8A-4147-A177-3AD203B41FA5}">
                          <a16:colId xmlns:a16="http://schemas.microsoft.com/office/drawing/2014/main" val="1264574723"/>
                        </a:ext>
                      </a:extLst>
                    </a:gridCol>
                    <a:gridCol w="1149618">
                      <a:extLst>
                        <a:ext uri="{9D8B030D-6E8A-4147-A177-3AD203B41FA5}">
                          <a16:colId xmlns:a16="http://schemas.microsoft.com/office/drawing/2014/main" val="3060263729"/>
                        </a:ext>
                      </a:extLst>
                    </a:gridCol>
                  </a:tblGrid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Data set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# drops of water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(X –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(X –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/>
                            <a:t>)</a:t>
                          </a:r>
                          <a:r>
                            <a:rPr lang="en-US" sz="1600" baseline="30000" dirty="0"/>
                            <a:t>2</a:t>
                          </a:r>
                        </a:p>
                        <a:p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0622644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9070457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0425150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684733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1495238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562339"/>
                      </a:ext>
                    </a:extLst>
                  </a:tr>
                  <a:tr h="18626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6297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070D0D4-94CA-4AB8-AC6A-E28433D2725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511813"/>
                  </p:ext>
                </p:extLst>
              </p:nvPr>
            </p:nvGraphicFramePr>
            <p:xfrm>
              <a:off x="5836741" y="1639392"/>
              <a:ext cx="3982173" cy="36513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4415">
                      <a:extLst>
                        <a:ext uri="{9D8B030D-6E8A-4147-A177-3AD203B41FA5}">
                          <a16:colId xmlns:a16="http://schemas.microsoft.com/office/drawing/2014/main" val="1257001368"/>
                        </a:ext>
                      </a:extLst>
                    </a:gridCol>
                    <a:gridCol w="832945">
                      <a:extLst>
                        <a:ext uri="{9D8B030D-6E8A-4147-A177-3AD203B41FA5}">
                          <a16:colId xmlns:a16="http://schemas.microsoft.com/office/drawing/2014/main" val="63846157"/>
                        </a:ext>
                      </a:extLst>
                    </a:gridCol>
                    <a:gridCol w="1045195">
                      <a:extLst>
                        <a:ext uri="{9D8B030D-6E8A-4147-A177-3AD203B41FA5}">
                          <a16:colId xmlns:a16="http://schemas.microsoft.com/office/drawing/2014/main" val="1264574723"/>
                        </a:ext>
                      </a:extLst>
                    </a:gridCol>
                    <a:gridCol w="1149618">
                      <a:extLst>
                        <a:ext uri="{9D8B030D-6E8A-4147-A177-3AD203B41FA5}">
                          <a16:colId xmlns:a16="http://schemas.microsoft.com/office/drawing/2014/main" val="3060263729"/>
                        </a:ext>
                      </a:extLst>
                    </a:gridCol>
                  </a:tblGrid>
                  <a:tr h="10668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Data set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# drops of water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2515" t="-2857" r="-112865" b="-24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6561" t="-2857" r="-2116" b="-24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062264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90704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042515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68473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14952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Trial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562339"/>
                      </a:ext>
                    </a:extLst>
                  </a:tr>
                  <a:tr h="755714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2515" t="-387903" r="-112865" b="-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6297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2350EC0-6A0F-4121-B081-EAE77CE9D258}"/>
              </a:ext>
            </a:extLst>
          </p:cNvPr>
          <p:cNvSpPr txBox="1"/>
          <p:nvPr/>
        </p:nvSpPr>
        <p:spPr>
          <a:xfrm>
            <a:off x="2063931" y="5451566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SD = 0									Calculate SD</a:t>
            </a:r>
          </a:p>
        </p:txBody>
      </p:sp>
    </p:spTree>
    <p:extLst>
      <p:ext uri="{BB962C8B-B14F-4D97-AF65-F5344CB8AC3E}">
        <p14:creationId xmlns:p14="http://schemas.microsoft.com/office/powerpoint/2010/main" val="344296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AE1F2-B8C4-4943-AD8E-C4BAF0AC4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the standard deviation for set 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45C4A4-C428-45A4-B711-DE083A06DA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u="sng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  <m:t>1−3</m:t>
                              </m:r>
                            </m:e>
                          </m:d>
                          <m:r>
                            <a:rPr lang="en-US" b="0" i="1" u="sng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u="sng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  <m:t>2−3</m:t>
                              </m:r>
                            </m:e>
                          </m:d>
                          <m:r>
                            <a:rPr lang="en-US" b="0" i="1" u="sng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u="sng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  <m:t>3−3</m:t>
                              </m:r>
                            </m:e>
                          </m:d>
                          <m:r>
                            <a:rPr lang="en-US" b="0" i="1" u="sng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u="sng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b="0" i="1" u="sng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u="sng" smtClean="0">
                              <a:latin typeface="Cambria Math" panose="02040503050406030204" pitchFamily="18" charset="0"/>
                            </a:rPr>
                            <m:t>+(5−3</m:t>
                          </m:r>
                        </m:e>
                      </m:rad>
                      <m:r>
                        <a:rPr lang="en-US" b="0" i="1" u="sng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u="sng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u="sng" baseline="30000" dirty="0"/>
              </a:p>
              <a:p>
                <a:pPr marL="0" indent="0">
                  <a:buNone/>
                </a:pPr>
                <a:r>
                  <a:rPr lang="en-US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					</a:t>
                </a:r>
                <a:r>
                  <a:rPr lang="en-US" sz="28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(5-1)</a:t>
                </a:r>
              </a:p>
              <a:p>
                <a:pPr marL="0" indent="0">
                  <a:buNone/>
                </a:pPr>
                <a:r>
                  <a:rPr lang="en-US" sz="28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/>
                    </m:rad>
                    <m:r>
                      <a:rPr lang="en-US" sz="2800" b="0" i="1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10/4</m:t>
                    </m:r>
                  </m:oMath>
                </a14:m>
                <a:endParaRPr lang="en-US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US" sz="2800" baseline="30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2.5</a:t>
                </a:r>
              </a:p>
              <a:p>
                <a:pPr marL="0" indent="0">
                  <a:buNone/>
                </a:pPr>
                <a:r>
                  <a:rPr lang="en-US" sz="2800" baseline="30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S (or SD) = 1.58</a:t>
                </a:r>
              </a:p>
              <a:p>
                <a:pPr marL="0" indent="0">
                  <a:buNone/>
                </a:pPr>
                <a:r>
                  <a:rPr lang="en-US" sz="2800" baseline="30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You did it!!</a:t>
                </a:r>
                <a:endParaRPr lang="en-US" sz="2800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45C4A4-C428-45A4-B711-DE083A06DA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63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3A8E-2507-480F-9FB4-506F7C61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error of the mean (</a:t>
            </a:r>
            <a:r>
              <a:rPr lang="en-US" dirty="0" err="1"/>
              <a:t>sem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91A3A-BEB5-4F71-89F0-1DDB8FD0E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estimate of how much your mean varies from the actual mean of means if you did this experiment repeatedly..  </a:t>
            </a:r>
          </a:p>
          <a:p>
            <a:r>
              <a:rPr lang="en-US" dirty="0"/>
              <a:t>Or how much your data varies from what is likely the actual mean (which can theoretically be found if we did over 100 trials of this experiment).</a:t>
            </a:r>
          </a:p>
          <a:p>
            <a:pPr marL="0" indent="0">
              <a:buNone/>
            </a:pPr>
            <a:r>
              <a:rPr lang="en-US" dirty="0"/>
              <a:t>Easy to find!! </a:t>
            </a:r>
          </a:p>
          <a:p>
            <a:pPr marL="0" indent="0">
              <a:buNone/>
            </a:pPr>
            <a:r>
              <a:rPr lang="en-US" dirty="0"/>
              <a:t>Calculate this!</a:t>
            </a:r>
          </a:p>
          <a:p>
            <a:r>
              <a:rPr lang="en-US" dirty="0"/>
              <a:t>1.58/ 2.24</a:t>
            </a:r>
          </a:p>
          <a:p>
            <a:r>
              <a:rPr lang="en-US" dirty="0"/>
              <a:t>=0.705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D8FB83-B5D8-46D4-9D2D-3555B64FE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893" y="3792718"/>
            <a:ext cx="2478677" cy="136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8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4A12E-9A4F-4DFE-A6C1-30F11818F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en-US"/>
              <a:t>What is a 95% confidence interval?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BAA74-4C1B-403E-ABA4-0943ADA52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/>
          <a:lstStyle/>
          <a:p>
            <a:r>
              <a:rPr lang="en-US" dirty="0">
                <a:hlinkClick r:id="rId2"/>
              </a:rPr>
              <a:t>Check out this website for a little help here – math if fun.</a:t>
            </a:r>
            <a:endParaRPr lang="en-US" dirty="0"/>
          </a:p>
          <a:p>
            <a:r>
              <a:rPr lang="en-US" dirty="0"/>
              <a:t>If we repeat this experiment 100 times, 95 times the mean will fall within this interval.  </a:t>
            </a:r>
          </a:p>
          <a:p>
            <a:r>
              <a:rPr lang="en-US" dirty="0"/>
              <a:t>Find your 95% confidence interval by multiplying the SEM x 2</a:t>
            </a:r>
          </a:p>
          <a:p>
            <a:r>
              <a:rPr lang="en-US" dirty="0"/>
              <a:t>Graph your means and include ± 95% confidence interval error bars.. Z=2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83126-5B00-4308-9AD3-CE60FE440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7429" y="3320796"/>
            <a:ext cx="16954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03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37A2-AC19-4970-9A94-DE262DB9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en-US"/>
              <a:t>What do the error bars mean?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9325CE-1EFE-4E1F-A37B-B0B4F78EE4FC}"/>
              </a:ext>
            </a:extLst>
          </p:cNvPr>
          <p:cNvSpPr txBox="1"/>
          <p:nvPr/>
        </p:nvSpPr>
        <p:spPr>
          <a:xfrm>
            <a:off x="1503680" y="1574800"/>
            <a:ext cx="51206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If the error bars overlap, data is inconclusive, or  the difference between the means is considered not statistically significant.</a:t>
            </a:r>
          </a:p>
          <a:p>
            <a:endParaRPr lang="en-US" sz="2400"/>
          </a:p>
          <a:p>
            <a:r>
              <a:rPr lang="en-US" sz="2400"/>
              <a:t>We “fail to reject” our null hypothesis that there is no difference between condition A and ………</a:t>
            </a:r>
          </a:p>
          <a:p>
            <a:endParaRPr lang="en-US" sz="2400"/>
          </a:p>
          <a:p>
            <a:r>
              <a:rPr lang="en-US" sz="2400"/>
              <a:t>Which conditions in this graph show significant difference? </a:t>
            </a:r>
          </a:p>
          <a:p>
            <a:r>
              <a:rPr lang="en-US" sz="2400"/>
              <a:t>Which conditions are inconclusive or were not “significantly different”?</a:t>
            </a:r>
            <a:endParaRPr lang="en-US" sz="2400" dirty="0"/>
          </a:p>
        </p:txBody>
      </p:sp>
      <p:pic>
        <p:nvPicPr>
          <p:cNvPr id="6146" name="Picture 2" descr="Image result for bar graph with error bars">
            <a:extLst>
              <a:ext uri="{FF2B5EF4-FFF2-40B4-BE49-F238E27FC236}">
                <a16:creationId xmlns:a16="http://schemas.microsoft.com/office/drawing/2014/main" id="{442A77E4-226C-4DEE-93EF-DF1267418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322" y="1574801"/>
            <a:ext cx="5217177" cy="429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74644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570</Words>
  <Application>Microsoft Office PowerPoint</Application>
  <PresentationFormat>Widescreen</PresentationFormat>
  <Paragraphs>177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Cambria Math</vt:lpstr>
      <vt:lpstr>Gill Sans MT</vt:lpstr>
      <vt:lpstr>Impact</vt:lpstr>
      <vt:lpstr>Symbol</vt:lpstr>
      <vt:lpstr>Times New Roman</vt:lpstr>
      <vt:lpstr>Wingdings</vt:lpstr>
      <vt:lpstr>Badge</vt:lpstr>
      <vt:lpstr>Descriptive Statistics in Ap bio</vt:lpstr>
      <vt:lpstr>Descriptive stats - spread</vt:lpstr>
      <vt:lpstr>Standard deviation: </vt:lpstr>
      <vt:lpstr>PowerPoint Presentation</vt:lpstr>
      <vt:lpstr>Calculate the standard deviation for set b</vt:lpstr>
      <vt:lpstr>Standard error of the mean (sem)</vt:lpstr>
      <vt:lpstr>What is a 95% confidence interval?</vt:lpstr>
      <vt:lpstr>What do the error bars mean?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Statistics in Ap bio</dc:title>
  <dc:creator>Hoffman, Amy</dc:creator>
  <cp:lastModifiedBy>Hoffman, Amy</cp:lastModifiedBy>
  <cp:revision>13</cp:revision>
  <dcterms:created xsi:type="dcterms:W3CDTF">2019-09-08T20:15:49Z</dcterms:created>
  <dcterms:modified xsi:type="dcterms:W3CDTF">2019-09-08T23:31:49Z</dcterms:modified>
</cp:coreProperties>
</file>