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6" r:id="rId2"/>
    <p:sldId id="289" r:id="rId3"/>
    <p:sldId id="293" r:id="rId4"/>
    <p:sldId id="260" r:id="rId5"/>
    <p:sldId id="259" r:id="rId6"/>
    <p:sldId id="261" r:id="rId7"/>
    <p:sldId id="263" r:id="rId8"/>
    <p:sldId id="258" r:id="rId9"/>
    <p:sldId id="280" r:id="rId10"/>
    <p:sldId id="278" r:id="rId11"/>
    <p:sldId id="257" r:id="rId12"/>
    <p:sldId id="264" r:id="rId13"/>
    <p:sldId id="266" r:id="rId14"/>
    <p:sldId id="262" r:id="rId15"/>
    <p:sldId id="268" r:id="rId16"/>
    <p:sldId id="290" r:id="rId17"/>
    <p:sldId id="291" r:id="rId18"/>
    <p:sldId id="269" r:id="rId19"/>
    <p:sldId id="281" r:id="rId20"/>
    <p:sldId id="282" r:id="rId21"/>
    <p:sldId id="283" r:id="rId22"/>
    <p:sldId id="284" r:id="rId23"/>
    <p:sldId id="292" r:id="rId24"/>
    <p:sldId id="270" r:id="rId25"/>
    <p:sldId id="271" r:id="rId26"/>
    <p:sldId id="272" r:id="rId27"/>
    <p:sldId id="274" r:id="rId28"/>
    <p:sldId id="296" r:id="rId29"/>
    <p:sldId id="294" r:id="rId30"/>
    <p:sldId id="295" r:id="rId31"/>
    <p:sldId id="276" r:id="rId32"/>
    <p:sldId id="277" r:id="rId33"/>
    <p:sldId id="279" r:id="rId34"/>
    <p:sldId id="286" r:id="rId35"/>
    <p:sldId id="288" r:id="rId36"/>
    <p:sldId id="287" r:id="rId37"/>
    <p:sldId id="285" r:id="rId38"/>
    <p:sldId id="275" r:id="rId39"/>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82" autoAdjust="0"/>
    <p:restoredTop sz="94624" autoAdjust="0"/>
  </p:normalViewPr>
  <p:slideViewPr>
    <p:cSldViewPr>
      <p:cViewPr varScale="1">
        <p:scale>
          <a:sx n="67" d="100"/>
          <a:sy n="67" d="100"/>
        </p:scale>
        <p:origin x="1288"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426F1118-41E2-4F0F-BAFB-AC94D75B94E1}" type="datetimeFigureOut">
              <a:rPr lang="en-US" smtClean="0"/>
              <a:t>10/28/2018</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83F63039-246C-4C35-B63F-913B7911D688}" type="slidenum">
              <a:rPr lang="en-US" smtClean="0"/>
              <a:t>‹#›</a:t>
            </a:fld>
            <a:endParaRPr lang="en-US"/>
          </a:p>
        </p:txBody>
      </p:sp>
    </p:spTree>
    <p:extLst>
      <p:ext uri="{BB962C8B-B14F-4D97-AF65-F5344CB8AC3E}">
        <p14:creationId xmlns:p14="http://schemas.microsoft.com/office/powerpoint/2010/main" val="1227494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55283" indent="-290493">
              <a:defRPr sz="2400">
                <a:solidFill>
                  <a:schemeClr val="tx1"/>
                </a:solidFill>
                <a:latin typeface="Arial" charset="0"/>
              </a:defRPr>
            </a:lvl2pPr>
            <a:lvl3pPr marL="1161974" indent="-232395">
              <a:defRPr sz="2400">
                <a:solidFill>
                  <a:schemeClr val="tx1"/>
                </a:solidFill>
                <a:latin typeface="Arial" charset="0"/>
              </a:defRPr>
            </a:lvl3pPr>
            <a:lvl4pPr marL="1626763" indent="-232395">
              <a:defRPr sz="2400">
                <a:solidFill>
                  <a:schemeClr val="tx1"/>
                </a:solidFill>
                <a:latin typeface="Arial" charset="0"/>
              </a:defRPr>
            </a:lvl4pPr>
            <a:lvl5pPr marL="2091553" indent="-232395">
              <a:defRPr sz="2400">
                <a:solidFill>
                  <a:schemeClr val="tx1"/>
                </a:solidFill>
                <a:latin typeface="Arial" charset="0"/>
              </a:defRPr>
            </a:lvl5pPr>
            <a:lvl6pPr marL="2556342" indent="-232395" algn="ctr" eaLnBrk="0" fontAlgn="base" hangingPunct="0">
              <a:spcBef>
                <a:spcPct val="0"/>
              </a:spcBef>
              <a:spcAft>
                <a:spcPct val="0"/>
              </a:spcAft>
              <a:defRPr sz="2400">
                <a:solidFill>
                  <a:schemeClr val="tx1"/>
                </a:solidFill>
                <a:latin typeface="Arial" charset="0"/>
              </a:defRPr>
            </a:lvl6pPr>
            <a:lvl7pPr marL="3021132" indent="-232395" algn="ctr" eaLnBrk="0" fontAlgn="base" hangingPunct="0">
              <a:spcBef>
                <a:spcPct val="0"/>
              </a:spcBef>
              <a:spcAft>
                <a:spcPct val="0"/>
              </a:spcAft>
              <a:defRPr sz="2400">
                <a:solidFill>
                  <a:schemeClr val="tx1"/>
                </a:solidFill>
                <a:latin typeface="Arial" charset="0"/>
              </a:defRPr>
            </a:lvl7pPr>
            <a:lvl8pPr marL="3485921" indent="-232395" algn="ctr" eaLnBrk="0" fontAlgn="base" hangingPunct="0">
              <a:spcBef>
                <a:spcPct val="0"/>
              </a:spcBef>
              <a:spcAft>
                <a:spcPct val="0"/>
              </a:spcAft>
              <a:defRPr sz="2400">
                <a:solidFill>
                  <a:schemeClr val="tx1"/>
                </a:solidFill>
                <a:latin typeface="Arial" charset="0"/>
              </a:defRPr>
            </a:lvl8pPr>
            <a:lvl9pPr marL="3950711" indent="-232395" algn="ctr" eaLnBrk="0" fontAlgn="base" hangingPunct="0">
              <a:spcBef>
                <a:spcPct val="0"/>
              </a:spcBef>
              <a:spcAft>
                <a:spcPct val="0"/>
              </a:spcAft>
              <a:defRPr sz="2400">
                <a:solidFill>
                  <a:schemeClr val="tx1"/>
                </a:solidFill>
                <a:latin typeface="Arial" charset="0"/>
              </a:defRPr>
            </a:lvl9pPr>
          </a:lstStyle>
          <a:p>
            <a:fld id="{BD2D5E45-B00F-4549-ACEF-B3B11694BE80}" type="slidenum">
              <a:rPr lang="en-US" altLang="en-US" sz="1200">
                <a:latin typeface="Times"/>
              </a:rPr>
              <a:pPr/>
              <a:t>27</a:t>
            </a:fld>
            <a:endParaRPr lang="en-US" altLang="en-US" sz="1200">
              <a:latin typeface="Times"/>
            </a:endParaRPr>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940944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55283" indent="-290493">
              <a:defRPr sz="2400">
                <a:solidFill>
                  <a:schemeClr val="tx1"/>
                </a:solidFill>
                <a:latin typeface="Arial" charset="0"/>
              </a:defRPr>
            </a:lvl2pPr>
            <a:lvl3pPr marL="1161974" indent="-232395">
              <a:defRPr sz="2400">
                <a:solidFill>
                  <a:schemeClr val="tx1"/>
                </a:solidFill>
                <a:latin typeface="Arial" charset="0"/>
              </a:defRPr>
            </a:lvl3pPr>
            <a:lvl4pPr marL="1626763" indent="-232395">
              <a:defRPr sz="2400">
                <a:solidFill>
                  <a:schemeClr val="tx1"/>
                </a:solidFill>
                <a:latin typeface="Arial" charset="0"/>
              </a:defRPr>
            </a:lvl4pPr>
            <a:lvl5pPr marL="2091553" indent="-232395">
              <a:defRPr sz="2400">
                <a:solidFill>
                  <a:schemeClr val="tx1"/>
                </a:solidFill>
                <a:latin typeface="Arial" charset="0"/>
              </a:defRPr>
            </a:lvl5pPr>
            <a:lvl6pPr marL="2556342" indent="-232395" algn="ctr" eaLnBrk="0" fontAlgn="base" hangingPunct="0">
              <a:spcBef>
                <a:spcPct val="0"/>
              </a:spcBef>
              <a:spcAft>
                <a:spcPct val="0"/>
              </a:spcAft>
              <a:defRPr sz="2400">
                <a:solidFill>
                  <a:schemeClr val="tx1"/>
                </a:solidFill>
                <a:latin typeface="Arial" charset="0"/>
              </a:defRPr>
            </a:lvl6pPr>
            <a:lvl7pPr marL="3021132" indent="-232395" algn="ctr" eaLnBrk="0" fontAlgn="base" hangingPunct="0">
              <a:spcBef>
                <a:spcPct val="0"/>
              </a:spcBef>
              <a:spcAft>
                <a:spcPct val="0"/>
              </a:spcAft>
              <a:defRPr sz="2400">
                <a:solidFill>
                  <a:schemeClr val="tx1"/>
                </a:solidFill>
                <a:latin typeface="Arial" charset="0"/>
              </a:defRPr>
            </a:lvl7pPr>
            <a:lvl8pPr marL="3485921" indent="-232395" algn="ctr" eaLnBrk="0" fontAlgn="base" hangingPunct="0">
              <a:spcBef>
                <a:spcPct val="0"/>
              </a:spcBef>
              <a:spcAft>
                <a:spcPct val="0"/>
              </a:spcAft>
              <a:defRPr sz="2400">
                <a:solidFill>
                  <a:schemeClr val="tx1"/>
                </a:solidFill>
                <a:latin typeface="Arial" charset="0"/>
              </a:defRPr>
            </a:lvl8pPr>
            <a:lvl9pPr marL="3950711" indent="-232395" algn="ctr" eaLnBrk="0" fontAlgn="base" hangingPunct="0">
              <a:spcBef>
                <a:spcPct val="0"/>
              </a:spcBef>
              <a:spcAft>
                <a:spcPct val="0"/>
              </a:spcAft>
              <a:defRPr sz="2400">
                <a:solidFill>
                  <a:schemeClr val="tx1"/>
                </a:solidFill>
                <a:latin typeface="Arial" charset="0"/>
              </a:defRPr>
            </a:lvl9pPr>
          </a:lstStyle>
          <a:p>
            <a:fld id="{77B0132B-E4D0-4C8F-ACD4-23E058B08A59}" type="slidenum">
              <a:rPr lang="en-US" altLang="en-US" sz="1200">
                <a:latin typeface="Times"/>
              </a:rPr>
              <a:pPr/>
              <a:t>31</a:t>
            </a:fld>
            <a:endParaRPr lang="en-US" altLang="en-US" sz="1200">
              <a:latin typeface="Times"/>
            </a:endParaRPr>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2802411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55283" indent="-290493">
              <a:defRPr sz="2400">
                <a:solidFill>
                  <a:schemeClr val="tx1"/>
                </a:solidFill>
                <a:latin typeface="Arial" charset="0"/>
              </a:defRPr>
            </a:lvl2pPr>
            <a:lvl3pPr marL="1161974" indent="-232395">
              <a:defRPr sz="2400">
                <a:solidFill>
                  <a:schemeClr val="tx1"/>
                </a:solidFill>
                <a:latin typeface="Arial" charset="0"/>
              </a:defRPr>
            </a:lvl3pPr>
            <a:lvl4pPr marL="1626763" indent="-232395">
              <a:defRPr sz="2400">
                <a:solidFill>
                  <a:schemeClr val="tx1"/>
                </a:solidFill>
                <a:latin typeface="Arial" charset="0"/>
              </a:defRPr>
            </a:lvl4pPr>
            <a:lvl5pPr marL="2091553" indent="-232395">
              <a:defRPr sz="2400">
                <a:solidFill>
                  <a:schemeClr val="tx1"/>
                </a:solidFill>
                <a:latin typeface="Arial" charset="0"/>
              </a:defRPr>
            </a:lvl5pPr>
            <a:lvl6pPr marL="2556342" indent="-232395" algn="ctr" eaLnBrk="0" fontAlgn="base" hangingPunct="0">
              <a:spcBef>
                <a:spcPct val="0"/>
              </a:spcBef>
              <a:spcAft>
                <a:spcPct val="0"/>
              </a:spcAft>
              <a:defRPr sz="2400">
                <a:solidFill>
                  <a:schemeClr val="tx1"/>
                </a:solidFill>
                <a:latin typeface="Arial" charset="0"/>
              </a:defRPr>
            </a:lvl6pPr>
            <a:lvl7pPr marL="3021132" indent="-232395" algn="ctr" eaLnBrk="0" fontAlgn="base" hangingPunct="0">
              <a:spcBef>
                <a:spcPct val="0"/>
              </a:spcBef>
              <a:spcAft>
                <a:spcPct val="0"/>
              </a:spcAft>
              <a:defRPr sz="2400">
                <a:solidFill>
                  <a:schemeClr val="tx1"/>
                </a:solidFill>
                <a:latin typeface="Arial" charset="0"/>
              </a:defRPr>
            </a:lvl7pPr>
            <a:lvl8pPr marL="3485921" indent="-232395" algn="ctr" eaLnBrk="0" fontAlgn="base" hangingPunct="0">
              <a:spcBef>
                <a:spcPct val="0"/>
              </a:spcBef>
              <a:spcAft>
                <a:spcPct val="0"/>
              </a:spcAft>
              <a:defRPr sz="2400">
                <a:solidFill>
                  <a:schemeClr val="tx1"/>
                </a:solidFill>
                <a:latin typeface="Arial" charset="0"/>
              </a:defRPr>
            </a:lvl8pPr>
            <a:lvl9pPr marL="3950711" indent="-232395" algn="ctr" eaLnBrk="0" fontAlgn="base" hangingPunct="0">
              <a:spcBef>
                <a:spcPct val="0"/>
              </a:spcBef>
              <a:spcAft>
                <a:spcPct val="0"/>
              </a:spcAft>
              <a:defRPr sz="2400">
                <a:solidFill>
                  <a:schemeClr val="tx1"/>
                </a:solidFill>
                <a:latin typeface="Arial" charset="0"/>
              </a:defRPr>
            </a:lvl9pPr>
          </a:lstStyle>
          <a:p>
            <a:fld id="{9B8591D0-CF68-42AD-A36A-4205354A972E}" type="slidenum">
              <a:rPr lang="en-US" altLang="en-US" sz="1200">
                <a:latin typeface="Times"/>
              </a:rPr>
              <a:pPr/>
              <a:t>32</a:t>
            </a:fld>
            <a:endParaRPr lang="en-US" altLang="en-US" sz="1200">
              <a:latin typeface="Times"/>
            </a:endParaRPr>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269484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55283" indent="-290493">
              <a:defRPr sz="2400">
                <a:solidFill>
                  <a:schemeClr val="tx1"/>
                </a:solidFill>
                <a:latin typeface="Arial" charset="0"/>
              </a:defRPr>
            </a:lvl2pPr>
            <a:lvl3pPr marL="1161974" indent="-232395">
              <a:defRPr sz="2400">
                <a:solidFill>
                  <a:schemeClr val="tx1"/>
                </a:solidFill>
                <a:latin typeface="Arial" charset="0"/>
              </a:defRPr>
            </a:lvl3pPr>
            <a:lvl4pPr marL="1626763" indent="-232395">
              <a:defRPr sz="2400">
                <a:solidFill>
                  <a:schemeClr val="tx1"/>
                </a:solidFill>
                <a:latin typeface="Arial" charset="0"/>
              </a:defRPr>
            </a:lvl4pPr>
            <a:lvl5pPr marL="2091553" indent="-232395">
              <a:defRPr sz="2400">
                <a:solidFill>
                  <a:schemeClr val="tx1"/>
                </a:solidFill>
                <a:latin typeface="Arial" charset="0"/>
              </a:defRPr>
            </a:lvl5pPr>
            <a:lvl6pPr marL="2556342" indent="-232395" algn="ctr" eaLnBrk="0" fontAlgn="base" hangingPunct="0">
              <a:spcBef>
                <a:spcPct val="0"/>
              </a:spcBef>
              <a:spcAft>
                <a:spcPct val="0"/>
              </a:spcAft>
              <a:defRPr sz="2400">
                <a:solidFill>
                  <a:schemeClr val="tx1"/>
                </a:solidFill>
                <a:latin typeface="Arial" charset="0"/>
              </a:defRPr>
            </a:lvl6pPr>
            <a:lvl7pPr marL="3021132" indent="-232395" algn="ctr" eaLnBrk="0" fontAlgn="base" hangingPunct="0">
              <a:spcBef>
                <a:spcPct val="0"/>
              </a:spcBef>
              <a:spcAft>
                <a:spcPct val="0"/>
              </a:spcAft>
              <a:defRPr sz="2400">
                <a:solidFill>
                  <a:schemeClr val="tx1"/>
                </a:solidFill>
                <a:latin typeface="Arial" charset="0"/>
              </a:defRPr>
            </a:lvl7pPr>
            <a:lvl8pPr marL="3485921" indent="-232395" algn="ctr" eaLnBrk="0" fontAlgn="base" hangingPunct="0">
              <a:spcBef>
                <a:spcPct val="0"/>
              </a:spcBef>
              <a:spcAft>
                <a:spcPct val="0"/>
              </a:spcAft>
              <a:defRPr sz="2400">
                <a:solidFill>
                  <a:schemeClr val="tx1"/>
                </a:solidFill>
                <a:latin typeface="Arial" charset="0"/>
              </a:defRPr>
            </a:lvl8pPr>
            <a:lvl9pPr marL="3950711" indent="-232395" algn="ctr" eaLnBrk="0" fontAlgn="base" hangingPunct="0">
              <a:spcBef>
                <a:spcPct val="0"/>
              </a:spcBef>
              <a:spcAft>
                <a:spcPct val="0"/>
              </a:spcAft>
              <a:defRPr sz="2400">
                <a:solidFill>
                  <a:schemeClr val="tx1"/>
                </a:solidFill>
                <a:latin typeface="Arial" charset="0"/>
              </a:defRPr>
            </a:lvl9pPr>
          </a:lstStyle>
          <a:p>
            <a:fld id="{B4D650CD-6197-4DE3-A690-11B92E00DE42}" type="slidenum">
              <a:rPr lang="en-US" altLang="en-US" sz="1200">
                <a:latin typeface="Times"/>
              </a:rPr>
              <a:pPr/>
              <a:t>33</a:t>
            </a:fld>
            <a:endParaRPr lang="en-US" altLang="en-US" sz="1200">
              <a:latin typeface="Times"/>
            </a:endParaRPr>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251122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9AD0C2-3898-4C02-A59E-41EEDB92C09B}"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37D54-5027-4AC4-9C96-1F585269FC9C}" type="slidenum">
              <a:rPr lang="en-US" smtClean="0"/>
              <a:t>‹#›</a:t>
            </a:fld>
            <a:endParaRPr lang="en-US"/>
          </a:p>
        </p:txBody>
      </p:sp>
    </p:spTree>
    <p:extLst>
      <p:ext uri="{BB962C8B-B14F-4D97-AF65-F5344CB8AC3E}">
        <p14:creationId xmlns:p14="http://schemas.microsoft.com/office/powerpoint/2010/main" val="1873837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9AD0C2-3898-4C02-A59E-41EEDB92C09B}"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37D54-5027-4AC4-9C96-1F585269FC9C}" type="slidenum">
              <a:rPr lang="en-US" smtClean="0"/>
              <a:t>‹#›</a:t>
            </a:fld>
            <a:endParaRPr lang="en-US"/>
          </a:p>
        </p:txBody>
      </p:sp>
    </p:spTree>
    <p:extLst>
      <p:ext uri="{BB962C8B-B14F-4D97-AF65-F5344CB8AC3E}">
        <p14:creationId xmlns:p14="http://schemas.microsoft.com/office/powerpoint/2010/main" val="348907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9AD0C2-3898-4C02-A59E-41EEDB92C09B}"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37D54-5027-4AC4-9C96-1F585269FC9C}" type="slidenum">
              <a:rPr lang="en-US" smtClean="0"/>
              <a:t>‹#›</a:t>
            </a:fld>
            <a:endParaRPr lang="en-US"/>
          </a:p>
        </p:txBody>
      </p:sp>
    </p:spTree>
    <p:extLst>
      <p:ext uri="{BB962C8B-B14F-4D97-AF65-F5344CB8AC3E}">
        <p14:creationId xmlns:p14="http://schemas.microsoft.com/office/powerpoint/2010/main" val="1393050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9AD0C2-3898-4C02-A59E-41EEDB92C09B}"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37D54-5027-4AC4-9C96-1F585269FC9C}" type="slidenum">
              <a:rPr lang="en-US" smtClean="0"/>
              <a:t>‹#›</a:t>
            </a:fld>
            <a:endParaRPr lang="en-US"/>
          </a:p>
        </p:txBody>
      </p:sp>
    </p:spTree>
    <p:extLst>
      <p:ext uri="{BB962C8B-B14F-4D97-AF65-F5344CB8AC3E}">
        <p14:creationId xmlns:p14="http://schemas.microsoft.com/office/powerpoint/2010/main" val="3503149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9AD0C2-3898-4C02-A59E-41EEDB92C09B}" type="datetimeFigureOut">
              <a:rPr lang="en-US" smtClean="0"/>
              <a:t>10/28/2018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237D54-5027-4AC4-9C96-1F585269FC9C}" type="slidenum">
              <a:rPr lang="en-US" smtClean="0"/>
              <a:t>‹#›</a:t>
            </a:fld>
            <a:endParaRPr lang="en-US"/>
          </a:p>
        </p:txBody>
      </p:sp>
    </p:spTree>
    <p:extLst>
      <p:ext uri="{BB962C8B-B14F-4D97-AF65-F5344CB8AC3E}">
        <p14:creationId xmlns:p14="http://schemas.microsoft.com/office/powerpoint/2010/main" val="1490890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9AD0C2-3898-4C02-A59E-41EEDB92C09B}"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37D54-5027-4AC4-9C96-1F585269FC9C}" type="slidenum">
              <a:rPr lang="en-US" smtClean="0"/>
              <a:t>‹#›</a:t>
            </a:fld>
            <a:endParaRPr lang="en-US"/>
          </a:p>
        </p:txBody>
      </p:sp>
    </p:spTree>
    <p:extLst>
      <p:ext uri="{BB962C8B-B14F-4D97-AF65-F5344CB8AC3E}">
        <p14:creationId xmlns:p14="http://schemas.microsoft.com/office/powerpoint/2010/main" val="254430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9AD0C2-3898-4C02-A59E-41EEDB92C09B}" type="datetimeFigureOut">
              <a:rPr lang="en-US" smtClean="0"/>
              <a:t>10/28/2018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237D54-5027-4AC4-9C96-1F585269FC9C}" type="slidenum">
              <a:rPr lang="en-US" smtClean="0"/>
              <a:t>‹#›</a:t>
            </a:fld>
            <a:endParaRPr lang="en-US"/>
          </a:p>
        </p:txBody>
      </p:sp>
    </p:spTree>
    <p:extLst>
      <p:ext uri="{BB962C8B-B14F-4D97-AF65-F5344CB8AC3E}">
        <p14:creationId xmlns:p14="http://schemas.microsoft.com/office/powerpoint/2010/main" val="153784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9AD0C2-3898-4C02-A59E-41EEDB92C09B}" type="datetimeFigureOut">
              <a:rPr lang="en-US" smtClean="0"/>
              <a:t>10/28/2018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237D54-5027-4AC4-9C96-1F585269FC9C}" type="slidenum">
              <a:rPr lang="en-US" smtClean="0"/>
              <a:t>‹#›</a:t>
            </a:fld>
            <a:endParaRPr lang="en-US"/>
          </a:p>
        </p:txBody>
      </p:sp>
    </p:spTree>
    <p:extLst>
      <p:ext uri="{BB962C8B-B14F-4D97-AF65-F5344CB8AC3E}">
        <p14:creationId xmlns:p14="http://schemas.microsoft.com/office/powerpoint/2010/main" val="60718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AD0C2-3898-4C02-A59E-41EEDB92C09B}" type="datetimeFigureOut">
              <a:rPr lang="en-US" smtClean="0"/>
              <a:t>10/28/2018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237D54-5027-4AC4-9C96-1F585269FC9C}" type="slidenum">
              <a:rPr lang="en-US" smtClean="0"/>
              <a:t>‹#›</a:t>
            </a:fld>
            <a:endParaRPr lang="en-US"/>
          </a:p>
        </p:txBody>
      </p:sp>
    </p:spTree>
    <p:extLst>
      <p:ext uri="{BB962C8B-B14F-4D97-AF65-F5344CB8AC3E}">
        <p14:creationId xmlns:p14="http://schemas.microsoft.com/office/powerpoint/2010/main" val="741326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9AD0C2-3898-4C02-A59E-41EEDB92C09B}"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37D54-5027-4AC4-9C96-1F585269FC9C}" type="slidenum">
              <a:rPr lang="en-US" smtClean="0"/>
              <a:t>‹#›</a:t>
            </a:fld>
            <a:endParaRPr lang="en-US"/>
          </a:p>
        </p:txBody>
      </p:sp>
    </p:spTree>
    <p:extLst>
      <p:ext uri="{BB962C8B-B14F-4D97-AF65-F5344CB8AC3E}">
        <p14:creationId xmlns:p14="http://schemas.microsoft.com/office/powerpoint/2010/main" val="3622694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9AD0C2-3898-4C02-A59E-41EEDB92C09B}" type="datetimeFigureOut">
              <a:rPr lang="en-US" smtClean="0"/>
              <a:t>10/28/2018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237D54-5027-4AC4-9C96-1F585269FC9C}" type="slidenum">
              <a:rPr lang="en-US" smtClean="0"/>
              <a:t>‹#›</a:t>
            </a:fld>
            <a:endParaRPr lang="en-US"/>
          </a:p>
        </p:txBody>
      </p:sp>
    </p:spTree>
    <p:extLst>
      <p:ext uri="{BB962C8B-B14F-4D97-AF65-F5344CB8AC3E}">
        <p14:creationId xmlns:p14="http://schemas.microsoft.com/office/powerpoint/2010/main" val="2466344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9AD0C2-3898-4C02-A59E-41EEDB92C09B}" type="datetimeFigureOut">
              <a:rPr lang="en-US" smtClean="0"/>
              <a:t>10/28/2018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237D54-5027-4AC4-9C96-1F585269FC9C}" type="slidenum">
              <a:rPr lang="en-US" smtClean="0"/>
              <a:t>‹#›</a:t>
            </a:fld>
            <a:endParaRPr lang="en-US"/>
          </a:p>
        </p:txBody>
      </p:sp>
    </p:spTree>
    <p:extLst>
      <p:ext uri="{BB962C8B-B14F-4D97-AF65-F5344CB8AC3E}">
        <p14:creationId xmlns:p14="http://schemas.microsoft.com/office/powerpoint/2010/main" val="38678958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FzcTgrxMzZ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audio" Target="../media/audio2.bin"/></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youtube.com/watch?v=9Ynm5ZOW59Q"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Cell Organelles</a:t>
            </a:r>
            <a:br>
              <a:rPr lang="en-US" dirty="0"/>
            </a:br>
            <a:r>
              <a:rPr lang="en-US" dirty="0">
                <a:hlinkClick r:id="rId2"/>
              </a:rPr>
              <a:t>Life of a Cell</a:t>
            </a:r>
            <a:endParaRPr lang="en-US" dirty="0"/>
          </a:p>
        </p:txBody>
      </p:sp>
      <p:sp>
        <p:nvSpPr>
          <p:cNvPr id="3" name="Subtitle 2"/>
          <p:cNvSpPr>
            <a:spLocks noGrp="1"/>
          </p:cNvSpPr>
          <p:nvPr>
            <p:ph type="subTitle" idx="1"/>
          </p:nvPr>
        </p:nvSpPr>
        <p:spPr>
          <a:xfrm>
            <a:off x="1009442" y="4777380"/>
            <a:ext cx="7117180" cy="1623420"/>
          </a:xfrm>
        </p:spPr>
        <p:txBody>
          <a:bodyPr>
            <a:normAutofit fontScale="70000" lnSpcReduction="20000"/>
          </a:bodyPr>
          <a:lstStyle/>
          <a:p>
            <a:r>
              <a:rPr lang="en-US" dirty="0"/>
              <a:t>What you really need to know</a:t>
            </a:r>
          </a:p>
          <a:p>
            <a:endParaRPr lang="en-US" dirty="0"/>
          </a:p>
          <a:p>
            <a:r>
              <a:rPr lang="en-US" b="1" dirty="0"/>
              <a:t>Essential knowledge 4.A.2</a:t>
            </a:r>
            <a:r>
              <a:rPr lang="en-US" dirty="0"/>
              <a:t>: </a:t>
            </a:r>
            <a:r>
              <a:rPr lang="en-US" i="1" dirty="0"/>
              <a:t>The structure and function of subcellular components, and their interactions, provide essential cellular processes.</a:t>
            </a:r>
          </a:p>
          <a:p>
            <a:endParaRPr lang="en-US" dirty="0"/>
          </a:p>
        </p:txBody>
      </p:sp>
    </p:spTree>
    <p:extLst>
      <p:ext uri="{BB962C8B-B14F-4D97-AF65-F5344CB8AC3E}">
        <p14:creationId xmlns:p14="http://schemas.microsoft.com/office/powerpoint/2010/main" val="76574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81000" y="304800"/>
            <a:ext cx="4040188" cy="609600"/>
          </a:xfrm>
        </p:spPr>
        <p:txBody>
          <a:bodyPr>
            <a:normAutofit fontScale="62500" lnSpcReduction="20000"/>
          </a:bodyPr>
          <a:lstStyle/>
          <a:p>
            <a:pPr algn="ctr"/>
            <a:r>
              <a:rPr lang="en-US" sz="3400" dirty="0"/>
              <a:t>Prokaryotes </a:t>
            </a:r>
          </a:p>
          <a:p>
            <a:pPr algn="ctr"/>
            <a:r>
              <a:rPr lang="en-US" dirty="0"/>
              <a:t>(before the nucleus)</a:t>
            </a:r>
          </a:p>
        </p:txBody>
      </p:sp>
      <p:sp>
        <p:nvSpPr>
          <p:cNvPr id="6" name="Content Placeholder 5"/>
          <p:cNvSpPr>
            <a:spLocks noGrp="1"/>
          </p:cNvSpPr>
          <p:nvPr>
            <p:ph sz="half" idx="2"/>
          </p:nvPr>
        </p:nvSpPr>
        <p:spPr>
          <a:xfrm>
            <a:off x="457200" y="1219200"/>
            <a:ext cx="4040188" cy="4906963"/>
          </a:xfrm>
        </p:spPr>
        <p:txBody>
          <a:bodyPr/>
          <a:lstStyle/>
          <a:p>
            <a:endParaRPr lang="en-US" dirty="0"/>
          </a:p>
        </p:txBody>
      </p:sp>
      <p:sp>
        <p:nvSpPr>
          <p:cNvPr id="7" name="Text Placeholder 6"/>
          <p:cNvSpPr>
            <a:spLocks noGrp="1"/>
          </p:cNvSpPr>
          <p:nvPr>
            <p:ph type="body" sz="quarter" idx="3"/>
          </p:nvPr>
        </p:nvSpPr>
        <p:spPr>
          <a:xfrm>
            <a:off x="4495800" y="228601"/>
            <a:ext cx="4041775" cy="761999"/>
          </a:xfrm>
        </p:spPr>
        <p:txBody>
          <a:bodyPr/>
          <a:lstStyle/>
          <a:p>
            <a:pPr algn="ctr"/>
            <a:r>
              <a:rPr lang="en-US" dirty="0"/>
              <a:t>Eukaryotes</a:t>
            </a:r>
          </a:p>
          <a:p>
            <a:pPr algn="ctr"/>
            <a:r>
              <a:rPr lang="en-US" sz="1400" dirty="0"/>
              <a:t>(true nucleus)</a:t>
            </a:r>
          </a:p>
        </p:txBody>
      </p:sp>
      <p:sp>
        <p:nvSpPr>
          <p:cNvPr id="8" name="Content Placeholder 7"/>
          <p:cNvSpPr>
            <a:spLocks noGrp="1"/>
          </p:cNvSpPr>
          <p:nvPr>
            <p:ph sz="quarter" idx="4"/>
          </p:nvPr>
        </p:nvSpPr>
        <p:spPr>
          <a:xfrm>
            <a:off x="4645025" y="1143000"/>
            <a:ext cx="4041775" cy="4983163"/>
          </a:xfrm>
        </p:spPr>
        <p:txBody>
          <a:bodyPr/>
          <a:lstStyle/>
          <a:p>
            <a:endParaRPr lang="en-US" dirty="0"/>
          </a:p>
        </p:txBody>
      </p:sp>
      <p:pic>
        <p:nvPicPr>
          <p:cNvPr id="4" name="Picture 3"/>
          <p:cNvPicPr>
            <a:picLocks noChangeAspect="1"/>
          </p:cNvPicPr>
          <p:nvPr/>
        </p:nvPicPr>
        <p:blipFill>
          <a:blip r:embed="rId2"/>
          <a:stretch>
            <a:fillRect/>
          </a:stretch>
        </p:blipFill>
        <p:spPr>
          <a:xfrm>
            <a:off x="3936123" y="1291395"/>
            <a:ext cx="2159877" cy="1873089"/>
          </a:xfrm>
          <a:prstGeom prst="rect">
            <a:avLst/>
          </a:prstGeom>
        </p:spPr>
      </p:pic>
      <p:pic>
        <p:nvPicPr>
          <p:cNvPr id="1026" name="Picture 2" descr="http://apbio2.files.wordpress.com/2010/07/prokaryotic.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2" y="1066800"/>
            <a:ext cx="3676650" cy="26955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ellularpedia.wikispaces.com/file/view/animal_cell1.jpg/181795055/animal_cell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5096" y="1072822"/>
            <a:ext cx="2971800" cy="231023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7715" y="3762376"/>
            <a:ext cx="4603953" cy="2031325"/>
          </a:xfrm>
          <a:prstGeom prst="rect">
            <a:avLst/>
          </a:prstGeom>
          <a:noFill/>
        </p:spPr>
        <p:txBody>
          <a:bodyPr wrap="none" rtlCol="0">
            <a:spAutoFit/>
          </a:bodyPr>
          <a:lstStyle/>
          <a:p>
            <a:pPr marL="285750" indent="-285750">
              <a:buFont typeface="Arial" panose="020B0604020202020204" pitchFamily="34" charset="0"/>
              <a:buChar char="•"/>
            </a:pPr>
            <a:r>
              <a:rPr lang="en-US" dirty="0"/>
              <a:t>No membrane bound organelles</a:t>
            </a:r>
          </a:p>
          <a:p>
            <a:pPr marL="285750" indent="-285750">
              <a:buFont typeface="Arial" panose="020B0604020202020204" pitchFamily="34" charset="0"/>
              <a:buChar char="•"/>
            </a:pPr>
            <a:r>
              <a:rPr lang="en-US" dirty="0"/>
              <a:t>Cell wall</a:t>
            </a:r>
          </a:p>
          <a:p>
            <a:pPr marL="285750" indent="-285750">
              <a:buFont typeface="Arial" panose="020B0604020202020204" pitchFamily="34" charset="0"/>
              <a:buChar char="•"/>
            </a:pPr>
            <a:r>
              <a:rPr lang="en-US" dirty="0"/>
              <a:t>DNA in nucleoid region (no nucleus)</a:t>
            </a:r>
          </a:p>
          <a:p>
            <a:pPr marL="285750" indent="-285750">
              <a:buFont typeface="Arial" panose="020B0604020202020204" pitchFamily="34" charset="0"/>
              <a:buChar char="•"/>
            </a:pPr>
            <a:r>
              <a:rPr lang="en-US" dirty="0"/>
              <a:t>Protein synthesis on ribosomes</a:t>
            </a:r>
          </a:p>
          <a:p>
            <a:pPr marL="285750" indent="-285750">
              <a:buFont typeface="Arial" panose="020B0604020202020204" pitchFamily="34" charset="0"/>
              <a:buChar char="•"/>
            </a:pPr>
            <a:r>
              <a:rPr lang="en-US" dirty="0"/>
              <a:t>Cellular respiration using plasma membrane</a:t>
            </a:r>
          </a:p>
          <a:p>
            <a:pPr marL="285750" indent="-285750">
              <a:buFont typeface="Arial" panose="020B0604020202020204" pitchFamily="34" charset="0"/>
              <a:buChar char="•"/>
            </a:pPr>
            <a:r>
              <a:rPr lang="en-US" dirty="0"/>
              <a:t>VERY small cells</a:t>
            </a:r>
          </a:p>
          <a:p>
            <a:pPr marL="285750" indent="-285750">
              <a:buFont typeface="Arial" panose="020B0604020202020204" pitchFamily="34" charset="0"/>
              <a:buChar char="•"/>
            </a:pPr>
            <a:r>
              <a:rPr lang="en-US" dirty="0"/>
              <a:t>No cytoskeleton (no cytoplasmic streaming)</a:t>
            </a:r>
          </a:p>
        </p:txBody>
      </p:sp>
      <p:sp>
        <p:nvSpPr>
          <p:cNvPr id="11" name="TextBox 10"/>
          <p:cNvSpPr txBox="1"/>
          <p:nvPr/>
        </p:nvSpPr>
        <p:spPr>
          <a:xfrm>
            <a:off x="4855335" y="3762375"/>
            <a:ext cx="4080604" cy="2308324"/>
          </a:xfrm>
          <a:prstGeom prst="rect">
            <a:avLst/>
          </a:prstGeom>
          <a:noFill/>
        </p:spPr>
        <p:txBody>
          <a:bodyPr wrap="none" rtlCol="0">
            <a:spAutoFit/>
          </a:bodyPr>
          <a:lstStyle/>
          <a:p>
            <a:pPr marL="285750" indent="-285750">
              <a:buFont typeface="Arial" panose="020B0604020202020204" pitchFamily="34" charset="0"/>
              <a:buChar char="•"/>
            </a:pPr>
            <a:r>
              <a:rPr lang="en-US" dirty="0"/>
              <a:t>Membrane bound organelles</a:t>
            </a:r>
          </a:p>
          <a:p>
            <a:pPr marL="285750" indent="-285750">
              <a:buFont typeface="Arial" panose="020B0604020202020204" pitchFamily="34" charset="0"/>
              <a:buChar char="•"/>
            </a:pPr>
            <a:r>
              <a:rPr lang="en-US" dirty="0"/>
              <a:t>Cell wall in plant and some fungal cells</a:t>
            </a:r>
          </a:p>
          <a:p>
            <a:pPr marL="285750" indent="-285750">
              <a:buFont typeface="Arial" panose="020B0604020202020204" pitchFamily="34" charset="0"/>
              <a:buChar char="•"/>
            </a:pPr>
            <a:r>
              <a:rPr lang="en-US" dirty="0"/>
              <a:t>DNA in the nucleus</a:t>
            </a:r>
          </a:p>
          <a:p>
            <a:pPr marL="285750" indent="-285750">
              <a:buFont typeface="Arial" panose="020B0604020202020204" pitchFamily="34" charset="0"/>
              <a:buChar char="•"/>
            </a:pPr>
            <a:r>
              <a:rPr lang="en-US" dirty="0"/>
              <a:t>Protein synthesis on ribosomes</a:t>
            </a:r>
          </a:p>
          <a:p>
            <a:pPr marL="285750" indent="-285750">
              <a:buFont typeface="Arial" panose="020B0604020202020204" pitchFamily="34" charset="0"/>
              <a:buChar char="•"/>
            </a:pPr>
            <a:r>
              <a:rPr lang="en-US" dirty="0"/>
              <a:t>Cellular respiration in mitochondria</a:t>
            </a:r>
          </a:p>
          <a:p>
            <a:pPr marL="285750" indent="-285750">
              <a:buFont typeface="Arial" panose="020B0604020202020204" pitchFamily="34" charset="0"/>
              <a:buChar char="•"/>
            </a:pPr>
            <a:r>
              <a:rPr lang="en-US" dirty="0"/>
              <a:t>Much larger than prokaryotes</a:t>
            </a:r>
          </a:p>
          <a:p>
            <a:pPr marL="285750" indent="-285750">
              <a:buFont typeface="Arial" panose="020B0604020202020204" pitchFamily="34" charset="0"/>
              <a:buChar char="•"/>
            </a:pPr>
            <a:r>
              <a:rPr lang="en-US" dirty="0"/>
              <a:t>Cytoskeleton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43135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Ribosomes: </a:t>
            </a:r>
            <a:r>
              <a:rPr lang="en-US" sz="2400" dirty="0"/>
              <a:t>protein factory of the cell	</a:t>
            </a:r>
          </a:p>
        </p:txBody>
      </p:sp>
      <p:sp>
        <p:nvSpPr>
          <p:cNvPr id="3" name="Content Placeholder 2"/>
          <p:cNvSpPr>
            <a:spLocks noGrp="1"/>
          </p:cNvSpPr>
          <p:nvPr>
            <p:ph idx="1"/>
          </p:nvPr>
        </p:nvSpPr>
        <p:spPr>
          <a:xfrm>
            <a:off x="457200" y="1600200"/>
            <a:ext cx="8229600" cy="5257800"/>
          </a:xfrm>
        </p:spPr>
        <p:txBody>
          <a:bodyPr>
            <a:normAutofit fontScale="55000" lnSpcReduction="20000"/>
          </a:bodyPr>
          <a:lstStyle/>
          <a:p>
            <a:r>
              <a:rPr lang="en-US" b="1" dirty="0"/>
              <a:t>Made of 2 subunits</a:t>
            </a:r>
          </a:p>
          <a:p>
            <a:pPr lvl="1"/>
            <a:r>
              <a:rPr lang="en-US" sz="3300" dirty="0"/>
              <a:t>Ribosomal RNA (</a:t>
            </a:r>
            <a:r>
              <a:rPr lang="en-US" sz="3300" dirty="0" err="1"/>
              <a:t>rRNA</a:t>
            </a:r>
            <a:r>
              <a:rPr lang="en-US" sz="3300" dirty="0"/>
              <a:t>) and a </a:t>
            </a:r>
          </a:p>
          <a:p>
            <a:pPr lvl="1"/>
            <a:r>
              <a:rPr lang="en-US" sz="3300" dirty="0"/>
              <a:t>Protein</a:t>
            </a:r>
          </a:p>
          <a:p>
            <a:r>
              <a:rPr lang="en-US" b="1" dirty="0"/>
              <a:t>Synthesized in the nucleolus </a:t>
            </a:r>
          </a:p>
          <a:p>
            <a:pPr lvl="1"/>
            <a:r>
              <a:rPr lang="en-US" sz="3300" dirty="0"/>
              <a:t>Regions in the nucleus</a:t>
            </a:r>
          </a:p>
          <a:p>
            <a:r>
              <a:rPr lang="en-US" b="1" dirty="0"/>
              <a:t>Site of protein synthesis </a:t>
            </a:r>
          </a:p>
          <a:p>
            <a:pPr lvl="1"/>
            <a:r>
              <a:rPr lang="en-US" sz="3300" dirty="0"/>
              <a:t>Translates genetic instructions from mRNA to make specific polypeptides</a:t>
            </a:r>
          </a:p>
          <a:p>
            <a:r>
              <a:rPr lang="en-US" b="1" dirty="0"/>
              <a:t>Bound ribosomes</a:t>
            </a:r>
          </a:p>
          <a:p>
            <a:pPr lvl="1"/>
            <a:r>
              <a:rPr lang="en-US" sz="3300" dirty="0"/>
              <a:t>attached to the rough endoplasmic reticulum (they make it rough)</a:t>
            </a:r>
          </a:p>
          <a:p>
            <a:pPr lvl="1"/>
            <a:r>
              <a:rPr lang="en-US" sz="3300" dirty="0"/>
              <a:t>make proteins for the endomembrane system. </a:t>
            </a:r>
          </a:p>
          <a:p>
            <a:pPr lvl="1"/>
            <a:r>
              <a:rPr lang="en-US" sz="3300" dirty="0"/>
              <a:t>Example: </a:t>
            </a:r>
          </a:p>
          <a:p>
            <a:pPr lvl="1"/>
            <a:r>
              <a:rPr lang="en-US" sz="3300" dirty="0"/>
              <a:t>proteins that will be embedded in the cell membrane</a:t>
            </a:r>
          </a:p>
          <a:p>
            <a:pPr lvl="2"/>
            <a:r>
              <a:rPr lang="en-US" sz="2900" dirty="0"/>
              <a:t>Proteins that will be secreted from the cell like insulin.</a:t>
            </a:r>
          </a:p>
          <a:p>
            <a:r>
              <a:rPr lang="en-US" b="1" dirty="0"/>
              <a:t>Free ribosomes </a:t>
            </a:r>
            <a:r>
              <a:rPr lang="en-US" dirty="0"/>
              <a:t>are in the cytosol</a:t>
            </a:r>
          </a:p>
          <a:p>
            <a:pPr lvl="1"/>
            <a:r>
              <a:rPr lang="en-US" sz="3300" dirty="0"/>
              <a:t>Make proteins that function in cytosol. </a:t>
            </a:r>
          </a:p>
          <a:p>
            <a:pPr lvl="2"/>
            <a:r>
              <a:rPr lang="en-US" sz="3300" dirty="0"/>
              <a:t>Ex: catabolic enzymes that are the first steps of glycolysis (sugar breakdown).</a:t>
            </a:r>
          </a:p>
          <a:p>
            <a:pPr lvl="2"/>
            <a:r>
              <a:rPr lang="en-US" sz="3300" dirty="0"/>
              <a:t>Cytoskeleton proteins</a:t>
            </a:r>
          </a:p>
          <a:p>
            <a:pPr lvl="2"/>
            <a:r>
              <a:rPr lang="en-US" sz="3300" dirty="0"/>
              <a:t>Motor proteins</a:t>
            </a:r>
          </a:p>
          <a:p>
            <a:pPr lvl="2"/>
            <a:endParaRPr lang="en-US" dirty="0"/>
          </a:p>
        </p:txBody>
      </p:sp>
      <p:pic>
        <p:nvPicPr>
          <p:cNvPr id="4" name="Picture 3"/>
          <p:cNvPicPr>
            <a:picLocks noChangeAspect="1"/>
          </p:cNvPicPr>
          <p:nvPr/>
        </p:nvPicPr>
        <p:blipFill>
          <a:blip r:embed="rId2"/>
          <a:stretch>
            <a:fillRect/>
          </a:stretch>
        </p:blipFill>
        <p:spPr>
          <a:xfrm>
            <a:off x="5959642" y="1219200"/>
            <a:ext cx="1828800" cy="1764349"/>
          </a:xfrm>
          <a:prstGeom prst="rect">
            <a:avLst/>
          </a:prstGeom>
        </p:spPr>
      </p:pic>
    </p:spTree>
    <p:extLst>
      <p:ext uri="{BB962C8B-B14F-4D97-AF65-F5344CB8AC3E}">
        <p14:creationId xmlns:p14="http://schemas.microsoft.com/office/powerpoint/2010/main" val="522987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Vacuoles	</a:t>
            </a:r>
          </a:p>
        </p:txBody>
      </p:sp>
      <p:sp>
        <p:nvSpPr>
          <p:cNvPr id="7" name="Content Placeholder 6"/>
          <p:cNvSpPr>
            <a:spLocks noGrp="1"/>
          </p:cNvSpPr>
          <p:nvPr>
            <p:ph idx="1"/>
          </p:nvPr>
        </p:nvSpPr>
        <p:spPr/>
        <p:txBody>
          <a:bodyPr>
            <a:normAutofit/>
          </a:bodyPr>
          <a:lstStyle/>
          <a:p>
            <a:r>
              <a:rPr lang="en-US" dirty="0"/>
              <a:t>In Animals</a:t>
            </a:r>
          </a:p>
          <a:p>
            <a:pPr lvl="2"/>
            <a:r>
              <a:rPr lang="en-US" dirty="0"/>
              <a:t>Food vacuoles when cells </a:t>
            </a:r>
            <a:r>
              <a:rPr lang="en-US" dirty="0" err="1"/>
              <a:t>phagocytize</a:t>
            </a:r>
            <a:endParaRPr lang="en-US" dirty="0"/>
          </a:p>
          <a:p>
            <a:pPr lvl="2">
              <a:buNone/>
            </a:pPr>
            <a:r>
              <a:rPr lang="en-US" dirty="0"/>
              <a:t> nutrients (</a:t>
            </a:r>
            <a:r>
              <a:rPr lang="en-US" dirty="0" err="1"/>
              <a:t>endocytosis</a:t>
            </a:r>
            <a:r>
              <a:rPr lang="en-US" dirty="0"/>
              <a:t>)</a:t>
            </a:r>
          </a:p>
          <a:p>
            <a:pPr lvl="2"/>
            <a:endParaRPr lang="en-US" dirty="0"/>
          </a:p>
          <a:p>
            <a:r>
              <a:rPr lang="en-US" dirty="0"/>
              <a:t>In </a:t>
            </a:r>
            <a:r>
              <a:rPr lang="en-US" dirty="0" err="1"/>
              <a:t>Protists</a:t>
            </a:r>
            <a:endParaRPr lang="en-US" dirty="0"/>
          </a:p>
          <a:p>
            <a:pPr lvl="2"/>
            <a:r>
              <a:rPr lang="en-US" dirty="0"/>
              <a:t>Contractile vacuoles in fresh water</a:t>
            </a:r>
          </a:p>
          <a:p>
            <a:pPr lvl="2">
              <a:buNone/>
            </a:pPr>
            <a:r>
              <a:rPr lang="en-US" dirty="0"/>
              <a:t>To get rid of excess water</a:t>
            </a:r>
          </a:p>
          <a:p>
            <a:endParaRPr lang="en-US" dirty="0"/>
          </a:p>
          <a:p>
            <a:pPr lvl="3"/>
            <a:endParaRPr lang="en-US" dirty="0"/>
          </a:p>
          <a:p>
            <a:pPr lvl="2"/>
            <a:endParaRPr lang="en-US" dirty="0"/>
          </a:p>
        </p:txBody>
      </p:sp>
      <p:pic>
        <p:nvPicPr>
          <p:cNvPr id="8" name="Picture 7"/>
          <p:cNvPicPr>
            <a:picLocks noChangeAspect="1"/>
          </p:cNvPicPr>
          <p:nvPr/>
        </p:nvPicPr>
        <p:blipFill>
          <a:blip r:embed="rId2"/>
          <a:stretch>
            <a:fillRect/>
          </a:stretch>
        </p:blipFill>
        <p:spPr>
          <a:xfrm>
            <a:off x="6270280" y="683452"/>
            <a:ext cx="2416520" cy="1468372"/>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572000"/>
            <a:ext cx="27432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521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a:t>Vacuoles in plants (or fungal cells)</a:t>
            </a:r>
          </a:p>
        </p:txBody>
      </p:sp>
      <p:sp>
        <p:nvSpPr>
          <p:cNvPr id="3" name="Content Placeholder 2"/>
          <p:cNvSpPr>
            <a:spLocks noGrp="1"/>
          </p:cNvSpPr>
          <p:nvPr>
            <p:ph sz="half" idx="4294967295"/>
          </p:nvPr>
        </p:nvSpPr>
        <p:spPr>
          <a:xfrm>
            <a:off x="460375" y="1600200"/>
            <a:ext cx="4038600" cy="4525963"/>
          </a:xfrm>
        </p:spPr>
        <p:txBody>
          <a:bodyPr>
            <a:normAutofit fontScale="85000" lnSpcReduction="20000"/>
          </a:bodyPr>
          <a:lstStyle/>
          <a:p>
            <a:pPr lvl="1"/>
            <a:r>
              <a:rPr lang="en-US" dirty="0"/>
              <a:t>Membrane bound sac. Membrane called the </a:t>
            </a:r>
            <a:r>
              <a:rPr lang="en-US" i="1" dirty="0" err="1"/>
              <a:t>tonoplast</a:t>
            </a:r>
            <a:endParaRPr lang="en-US" i="1" dirty="0"/>
          </a:p>
          <a:p>
            <a:pPr lvl="2"/>
            <a:r>
              <a:rPr lang="en-US" dirty="0"/>
              <a:t>Typically large central vacuoles in plants </a:t>
            </a:r>
          </a:p>
          <a:p>
            <a:pPr lvl="3"/>
            <a:r>
              <a:rPr lang="en-US" dirty="0"/>
              <a:t>Carry out hydrolysis like </a:t>
            </a:r>
            <a:r>
              <a:rPr lang="en-US" dirty="0" err="1"/>
              <a:t>lysosomes</a:t>
            </a:r>
            <a:r>
              <a:rPr lang="en-US" dirty="0"/>
              <a:t> for digestion</a:t>
            </a:r>
          </a:p>
          <a:p>
            <a:pPr lvl="3"/>
            <a:r>
              <a:rPr lang="en-US" dirty="0"/>
              <a:t>Release of waste products</a:t>
            </a:r>
          </a:p>
          <a:p>
            <a:pPr lvl="3"/>
            <a:r>
              <a:rPr lang="en-US" dirty="0"/>
              <a:t>Storage of pigments (flower color!)</a:t>
            </a:r>
          </a:p>
          <a:p>
            <a:pPr lvl="3"/>
            <a:r>
              <a:rPr lang="en-US" dirty="0"/>
              <a:t>Storage of poisons (Poison Ivy!)</a:t>
            </a:r>
          </a:p>
          <a:p>
            <a:pPr lvl="3"/>
            <a:r>
              <a:rPr lang="en-US" dirty="0"/>
              <a:t>Part of cell growth by absorption of water</a:t>
            </a:r>
          </a:p>
          <a:p>
            <a:pPr lvl="3"/>
            <a:r>
              <a:rPr lang="en-US" dirty="0"/>
              <a:t>Large surface area to volume ratio</a:t>
            </a:r>
          </a:p>
          <a:p>
            <a:endParaRPr lang="en-US" dirty="0"/>
          </a:p>
        </p:txBody>
      </p:sp>
      <p:pic>
        <p:nvPicPr>
          <p:cNvPr id="4" name="Picture 3"/>
          <p:cNvPicPr>
            <a:picLocks noChangeAspect="1"/>
          </p:cNvPicPr>
          <p:nvPr/>
        </p:nvPicPr>
        <p:blipFill>
          <a:blip r:embed="rId2"/>
          <a:stretch>
            <a:fillRect/>
          </a:stretch>
        </p:blipFill>
        <p:spPr>
          <a:xfrm>
            <a:off x="4648201" y="1295400"/>
            <a:ext cx="4319754" cy="3746177"/>
          </a:xfrm>
          <a:prstGeom prst="rect">
            <a:avLst/>
          </a:prstGeom>
        </p:spPr>
      </p:pic>
      <p:sp>
        <p:nvSpPr>
          <p:cNvPr id="5" name="AutoShape 2" descr="data:image/jpeg;base64,/9j/4AAQSkZJRgABAQAAAQABAAD/2wCEAAkGBxQSEhQUEBQUFBUVFRQUFBUVFBQUFhQWFBQYFxQUFhUYHCggGB0lGxcUITEhJSorLi4uGB8zODMsNygtLisBCgoKDg0OGhAQGywkICQtLCwyLSwsLCwsLCwvLCwsLCwsLCwsLCwsLywsLCwsLCwsLCwsLywsLCwsLCwsLCwsLP/AABEIALcBEwMBEQACEQEDEQH/xAAcAAABBQEBAQAAAAAAAAAAAAACAQMEBQYHAAj/xAA+EAACAQIEBAQDBgQFAwUAAAABAgMAEQQSITEFBkFREyJhkTJxgQdCobHB0SNSYvAUM3Lh8YKi0iRDU5LC/8QAGwEAAgMBAQEAAAAAAAAAAAAAAAECBAUDBgf/xAA5EQACAQMDAQQKAQMEAQUAAAAAAQIDBBESITFBBVFhcRMiMoGRobHB0fDhFELxBhUjUpIWMzRicv/aAAwDAQACEQMRAD8A5SI6qlTISijAhyOngCRkvTAZmwtAJkU4TWpJktQ8nC2O1TDWeTBup0FPAnJFxgpzbWkyLH5HFLIsAqRRkMHnemgGCKYHrUANMKiwFWgQMi3FAyoxkVI6wZBtQdQgKACpCBNMBKAPUAKKQDkYpCZIWGgg2A8VMExvLQSyEBQIO1AhtjQNCxTkUmh4LLD4mkQaHjJQRwRhSANRTALwu1GAFW4oAdD1LIC5RRgQ9FKRTQEuOYVLIhJACNKGMr5gRXNpgNriCKSeBkqKYGuqaIhk0wLHgvBZcUxSAAkAFiSFCgm1z19qqXl9StIKVTrxjqdaNCdV4iayL7NLp557SdMqXQe5ufwrzs/9SvX6tP1fF7/g0V2Z6u8t/kYzjXB5cJIY5gL7qw1V1/mB/TpXobO8pXVPXT966pmdWoypS0yIJFWjia3lb7P1xcJmxDsitcRBbXNjbO1xtfYD3rz3aXbbtq3oqSTxzn6L8mla2euOqT54IPFPsknXM0E0cgFyqsGRj6X1F/alR/1FRk0pxa+a/J2lYz/teTnmUgkEEEEgg7gjcGvQZyUXsLagAGpgDQAlAxRQIlwR0hMnxx0jkwJUpZER2joyPJ4JRkeRSlPIZGZEoySTHcPg71Jbk0TBgCNqHEUogeE1Q0nPA1ex1qIsDoNMQ9G1STAejINNCHBADTwGQDERSwAoagA71IA/EoyA3JrSyBElHeoNAWHC+W8RNG0sa+QA5Cf/AHCDYqv46nSqNa+o0aipye/08y1RtKlWLlH/ACRHzxtllVkYbqylT7GrdOtGS1ReV4FaUXF4ksM0PJ/GTBiYyPhdljcd1Zh+INj9Kr9pW8bm3knyk2vPH3WxYs6rp1V3PY7Y6/rXzx52RvJmc514OMThmsP4kd3jPqBqv1H6dq0+yb3+mrrubw/L+HucLmh6WDXXp5nHB6V9A4PPc8HfOF4URQxxrsiKvsBXy+vVdWrKo+rbPTRioJRXQHisTGM+G2VtCNL311H1ooOKn6yyjrTe58+8ycv4iGaVmikKGVisgUlWzHMNR11r39peUa1OKjJZxuuuxjXVGcKksrbJWPgZVUu0UgQEAsUYKCdgSRarKq03LSpLPdlZK7hJLOCI1dRIA0wPBaBknD4e9AFpDh6eAY662FRZxkRmNc8kBo0sjCAp5GIwoENlaMkkXvCsNe1dIndF9Hw7SuiG0Rn4ZrtTwQwZqVA1cGjimRihWogKklAh+JqmhEmGSpATAL0xAPBehoBhktSGNsTSAaMlQyM2v2VRo+JlzqrEReXMAd2F9D9Kwe36k40YaXjf7F/s6KlKWe46qcOtsttNdPnXkPSSznJsGb5r5fXEwsGUF1v4TAeZdLhSexIt9RWp2beSoVU1w+V+9UQuaMK0MPno/E5ZhMERKim6nxEBB0ynML3r21SUfQymnlYb+R5+nCSrRi1vlfU7g2PUFRcea1j0Hzr526Tll4PUeheH4AzAgnU699R7VFPUgjg4vxDAtDiGjcWs+nqpbysO4Ir6Jb3Ea1uqkXnb543PN1KThcaX37eWdjt8E4KBri1r183lFp4PRzg1PSE0oIpJNMiotMirGG8p2BJ/K1ddTjujrLbchcc4YMVh5YLhTKpAYi4Ug6NbrY2rva13b1Y1e5/HwOVanrg4s4rzPyRisEM8gWSK/wDmxklRrYZwQCpNx6ete0s+1KF09MXiXc/t3mJVt50ll8FJw/hss75II3kbsik29T2Hqau1a1OlHVUkkvE5QhKbxFZBxWEeJ2jlVkdTZlYWIPyqUKkZxUovKfVCaaeGPYZq6ICyhemwYGKlrlJnKRDJqBAS9IA1NAHmpgLCtzTJxNRwmK1q6o7o0MTi1TJB5RTyLSc2WS9V0VCUtjvU+QI+IwvUVBoeSKHIOtIMEpJankROw+IqWRDr4ilkQ0HFGQALA0kx5J+F5eeWPxB5VNwhOzMNx6D1rPuO0KdKp6Pl9fD8l63sZ1YOecd3iFybxH/B45PF8oN4X/pzkWPyuF17Vx7Tof1Nq1Df+5eOP4FaydGvplt0O1NIW1U2UdR1P7V4hJR55N5JIKS5G9OLwNJZMFzpgMrpMFsdM1tjY6G/fp7V6jsS51xlbyezzj7r7/EqdoW6wrqHMWs+Wdn9hrHcY8l9rBbW3tfXf51Up2z1YPUwt0pKS3T3+JsOB48TYdGJuQSpPe2x9rVlXVL0dVpddzKuKXo60oopuc+ECWMOo88RDL3Kgguvtr8x61f7KvHRqOL9mWz8+j/ehTrW3ptLXKaa+O48OLqsSoT5tOl9Lbn9qr/07c28bG47OUqrljb7nsDxoZQpa1yem4H/ADRUtt8pBWsnqbSD4VxUuzZBc66DuT+VKtQUUsnG6t1FLJewRlV8xux3O3t6VUnJS2SwjObyyJzHgzPhJoha8iZBfYFiBe3pv9K6WdVUriNR9Hk5VKfpE494nLPAosHEI4l9XY/E7fzMf02FF5d1Lmo5zfku7yFCnCnHTEa5r5Rgx6WkGWUfBMoGZfQ/zL6H6WrpY9pVrSXq7x6p8fw/E4VqMai35PnqTNGzI2jIzKw7FTYj3FfQYyUkpLh7mO1h4Y7HiTQ2JscMl65s5MEmkRPCgBwGgBCaYD2EOtNHSJocDPauqOqZYjGVIkmGOIUh5MKhrkUx+KSmgJcb1NCAnwwak4jTIDRlahwMRJrUgwS4MQDvU0yLQ+y32ptCNDyDh1OKGcA5UYqCL+bQA29ATWP21KULb1Xy0X+zYRlW36I6Q2HR1ZQLDoQpIB7+9eSU5Rkmz0OMHN+deEm5OXzIL3FrMnb5jp/xXpezLlYw3s/kylf2npYa4e0vmv46F39mnOGYjC4g6kWjY/ePRb97aetqp9sdm6U61JbdV3HO0ulWjpl7S+a/K6/E6I/l+VedW5fXrFbxjDLKjI2oYb6fQj1qzbVZUpqceUdqcc5T4ezXg+hyTiRZSUbdfL7fuLGvWrTN648Pf98mbVg2rZU5cw9X4cP3xwzZ8mYm2Bkturs/sFFqw+0YZuY+WPqcLiGu4i3w1gtsRxMPED3S5+m4/GqkaDjPHic42rjUx3MxzzHvsdK21S2z3noFBEFsSxYIhsSbX7a10cIpamE8cI3XD8RHhoRsDoPVm6361h1YTr1P3Yw6tGdeptx9EW+DxmdQxO4/DrVSpT0vCKNajok4oehxYZiOi6k+p/2qLptLzOcqTUc95Pj1171xksFaW2xXczcSfDwF4lzyErHEvQu5st/Qbn0BqxZUIVqqjUeI8vyX7g5TbxiK3fBneKfZ9FPgki0GJRSyzkWLSMS757bqzE/K9xWjR7ZnSuXL+x/2+HCx4pHGtbRlHC5XU4xj8C8ErwzDK8bFWF769weoIsR869hTqxqwVSDymY84uLwwQaZzZ69IWAlNAgwaBHjTQx2LSpJBknRYm1TRLUE2ONPJJTGzjTSyS1kB1tUDiKr0ASI5akmIko1SEOMgIowBX4rB9RUHEkmQjcb1Elgfw+KsakmRaNlyDlkxkYZiLh7WNrtlJCn0sD7Vm9tNqzk4rqvqWrBpV1nxOtRqAbbEdK8O2ei6EbiXDknUrINejD4l9Qf7FdKNaVJ5iThLTujkHM/AHws10NjfMpGmxuGXsb9K9fY3sa9PEvL+CledmSm/T23POPHw/H+DqPL3MSY3D3fR1GWVRuDb4h6Hf/ivNXljK1rYXD3T70dbSbqLXFYfDXc+4pMXxNo2eJmuASVa1yOxHzvVmFBTSmkenpW0akY1EvNGS5gIc+IN9mH5Gte0TitD9x3dD0frL97vx8A+X+IFY5I+5P4i371G6o6pqQUKanv3MkHEsBuba/laoehTeS7KEWM4iSyX9Kv6PVQNqKbGMApUZzudf2rjWg3sRhHbL6kpZrsCarOCS2J4wti3xnMOWPJH8R+I2FgOir6VTp2WZapcGfCyTnqn++LF4Hj5JWWOPULYubm1+5/brRc0YU05S6kLpUqacny9kbyFsq6nXv2rEk9Wy4PPSWp7AxwmWRZZNI0v4SHdnIsZG7WFwB/UfSptqnTcY8vny7vyc5x0vC3ZaCqZxZ88faLiA/EsURawdU0/oRVP4g19B7Jg42VNPuz8W2Y1zvVZQqavNFYUGkIMUhBXoEKDTQDqNU0A6DUsiPGmAOWkB7MDvUeRkaUWpEjyyUCwPxT08iwTYZqmmIddqYESaEGotDTIE2GI2qOCSY9wziLQyI6khkZWX5qbiudSCqQcJcNYHF6ZKS6He4eKrilV4NQRnJ6gdvnc14GdvKhJqoeoptaU1w+CUXYjr7ftXHCTOiWGUPMnDjPGVcai5VhuDbT+xV60reinlF62qQTx0f7k5tgMdLgp7jcaOuwdeo/avS1aVO5o6Xx0fcx3Fqo1PSR56/8A2X5XR+7gvJ8cJznU76/89vlVOjbuHqM3rVxdNOPAxNDfTvp71fjSwsnZ4awytwWHeKW0ilQ1wMwtcjsDUswqPZ58jOt6qjWcMlpIB1v621O3YkVOVPCeFuaLb6DeJw2dkjB0ZcykXswXceh0P1qGvKWVjGz8P4K06qlt47+AbKK61IZ2LOSNO9qrzpLInLBEiUyOFXruegHUmuc2oRyzhOob3liSNQY4VNlN3c28+ls3ve3yrBvVOT1Tfku4x7iEmtdT3InYri4BIv8AO3p6f31rhC3bWTnQtXU36F1wp86h22Pwj9TVSstL0oqXMdEnBFPzzzmmCjKx2edgQi7hf639B+NXOzezJXU8y2iuX9kZtxUVGOXy+EcLETOxZySzEsxO5LG5J+te7UUkorhGFKeXljpwtqMEMjJS1RY8iikIUmkABamMVZKYYHBLTyLAYkp5FgLxKeQGia5pk5R0vAJfvUsiGW0pjPLJSwGCRDPTItE1MTTyRwTOH4Vp3CR2JOupsAB1Nc69xChDXM60aM6stMS6HJc56x+7f+NZr7at+5/L8l7/AGur/wBl8yDxTkiaMXujfIt+op0u1qFR4w18CX+11OFJfMY5e41iOHyA5SyA+Zb6EHcXG16d1bUbyDWcPvO9ONe0WmrBuHet8eK/DOr8I50wWIA8/hOfuyeWx/1fCfevK3HZd1Re6yvD9yaNOMqkddJ6o+H45J/EcyLnAEidCu/zBG9V6aTel7PxLFDRN6c6X4mE5lxEc42uRcWZbNr61u2cZ0n/ADsbtCzwsTWUZWPNA2Zbsn3h1A7/AO9bMJa92PRK2eqO8epfs1lzKdSLi24BGl+1xXZRVTpt9S0pxqRyt0Q8NLh5CI5C8UrG8cua8eZdlaPp8/Xeql16anL0sEnFcrG/uZg31f0dxGSfO/vRb4bDo0EkmjsWVEsxsDms7bC+xrlUvpf1EIraOMvKWeNkXH2jqqxUdo4y9vkWGL4SsHgnMxYN4b2IsGNmG+oGXpfpVGne/wBR6VyS4ys/Dyyn1KUbtTlOTXPA3iMDJPJKYkDRIRqWsbZAbI3U7nW4+VdYXELajDVLE5dMbc9V092GWY3aoUY5frPp7+v7kymNh2MbBlOt9jqLi4Oux6XrQVXVs00/3r/gsUq7klF8gwrlFh13PeuM93uaEIJI1XDsasMQG7HWw39L+lZVShKtU2KNxRlXqbEE4m75273t0HYVYlS0R0IuRoqFPRELiPO7xqVgtm2uTdV+XepW/Yym9VTj5s8d2p2lbUXopYlLv6L8vwXvMjBwnE4ly/hyysxuzFTr9TpWy69tbxUXJRXcee9FcVm56W/F/wA4Jc/A5YQDLE6Am1yNL9r10o3dCs8U5ps41KNWmszi0Rp0FqsnEqcQNa5yJIZqIwTQMEimMS1ACUAKGoAPNRkWA5ahEuVoZ3I5eumCrgTNTwA21SGgc1PA8DizGlgTidA+y7BOzSSlAyWyBidQQQWsPavP9t1opRp535waXZsGm5e46vDh1tXlZSeTVZDx2HQg3Omu/wC9dac5J7HWnGWeDC8d4alrq4I7W3+v61t2teXVGtQt5PlGPxOEyklRYVsQq6lhil2eqc/SQWH1x181+stuXOZZsKSFOZD8UbE2PqOxqrd2VO4W/PeEqcKu01v8yfiOKQzvdR4bHdT19QeprnQtqlP1Zbo0rWppWhyz58gyweUtY2G5A/OtFaYNRb3LMpLgHg7xCLEZvj/zVDMQBb48p6E6731PzrlcVasJ01D2OHhfAwq0p28803iL5XKT+2Sb/wClw7Rpi4IyXjM4aQ5XQ3H8PbU+21Z853NxqnSm9npwuH4mVWqOrLVJ/gnQIZPBeJDGJc8kUL5UzgAFdr3sVB6fH12FWbUNUZvOMJyWXj9zj3EFPK3HOE4TMR/j3Pi4iTxRh13UJsTbUaC1ri+1KvV0/wDx16sFjV5klPG3cDgOPSSGTw4n8FTIgEaaIAGBLEkAnTYbCitaQjjVJanh7vkTafJVcPeGKApEGdpF/jSOLZVG0aX2N7D+9L9RVqtZTlsk9kuvi/ca1rQlrVSXThfdkNoDoToCAQemovYetW4wjNtG2qibwuQ0IUeUfMnrXRqMFsdEgoolc/xLkdQDlB9LiqNStOO8dn8Srd2ka8dM28d2cL34w35N4NzwDh2HRAVSMddBmPuBWFc1rio3lt/Q87WpRoS004KPkkjSYdgToth3Nr36aVnTWOpUnnqyPzFw0YjDyRG+q3Ftwy+ZbfUCutlcyt68ai6P5PZlWtBVIOLOCyYjTXQ9R2Pavo6kjziK6drmosmhuojEtTA9ajACEUCBtQMdjioDI94VAiJKDRFo0ZpkXPXXBUaFLUYFgTNRgeBaBCWoHk1vIPN3+BdklBMEhBa3xI1rZgOuwuPSsrtTs/8AqoqUPaXzXcW7W4VN4lwztfCeKw4hA2HkV17gi4/1DcH514yvb1aMtNSOGa8ZKSzHcdxaqVObYjp+1c4Np7Hek5KWxhuN8PVNVa99gQQbfWtq2rOXKPSWlxKaxJFC2FPY+1acJeJebi+pFn4ep6W9RpVuEl3nCpQjMiDAFmCsMw1OYaWAF/N0HzqdSahHOTPuVoWJ7+PUHBcSlhZSv/qLOLKCTYCxYZl30t6UVVGrBwbwsdV8Of8AJnVb6pGLinqT+KNviMPh0mVlhXzt52NrR2UPlIOgvuLVgQqV50mnN7cePTPeVZVZyWJMgc8cVkiMMsYUrOpYlwTk28oB+HS346VY7NtoVFOEs5j3dfHxOO+yWPeZbjHMksuKixCjIIcqxp/8YU+YHvfr6H0rUoWFOlRlSe+rOX3/AODnpk5J42293eP4TmXJxCTFyJuHOVdcuZAFFzbrr9TUKvZ7dqreL4xu/MedOcvjf3dC+5J5lnmnEcjqsUcLvlVAoBFt+t9az+0rClSpOUVmTaWWzomh3hHMyYoFMVErABnZiwTINLkNpY6gUq9nO2lqoSa4Xfn3FiE5wl/xtpjWNCRXAZWVgpUBsxVQTkuRoTb1+9V+3q60nKLTWd+99fHn6HoLSeuCk0018+8r/wDGA7KalUqN8F3U+iyWnCoEkI+Jjf4QLAD61mV6koZexWr1Kqi91FG/4fhFRRYWrBrVpze7PNVZtyJ6yC9idrE/oK4YfJwcXyHigzxssTZGKkK9r5SRo1utqVNxjNOSyu7vOMovD3OBczcvz4KTLOLhrlJBcrJ3Nz17g6176zvaV1DVT966o8/WoTpPEviUZq7k5oILTA8EpgFkp4AArSAKOKohklKlBHItMBl0BFcE3k1clTiBrVqHBWnyNXqZAUGgAxURBCkJlpwDgcmMl8OLKCFLEtewAsOnzqtdXULaGufyOtCjKrLSjbcE+ziSN8807x26wXVvrJ0H0rFue24TjphBP/8AX4/k06Ni4PLl8NjeYThpNlV5mUDV2ckm3ZuvzrCqVdtTUU+5L7GpCr6NY+u5dx4JFGlh3P7nc1SdSUji60pMp+LYiEA6g6HYAn8atUYVGy/bU6zZh8UAWv8AoL/hW9RWFuekp5SwMYiM5CAfU6dtr1qQhH2sDlu8sa4BMssqwPHEtwbSBSJDboCNzYn8apXsHTi6sW/LO3+Dzd9DRJzXUueJQQzYmBTE6xyo8ZlIYMSVy5ZVIuDa1r/hVCjOrTozakm008dO/b74Mx97MzjuYsZCJsHK6soLRMTGpJXa/bUW961KVja1dNxFNPnlhhcMokhsDbbQm/QbWPpa+ta8IuR2VNQ3Q1GxY+Xrfc2trc7ak/KpNEE87oVHaMkrmUspUgXGZDoQRvrXCcFLaS65Fspasb92TTclYWOSRo5GFmRwisdM9twd1Nh9QLGsztKcqUFUgt01ny+5ZbUJRkuUy+wuBSBJJMSozFTHFG2utsoa59Bv9aqSqyrzhSoPbmT+ZqqtKtKNOk8LlszzyKN2FXakHnY2Nce80PBeOQQDQOzfL8L1lXFpWqvokZ9zQnXeE9i9wXMTTtlUBF7sQT9O1UalmqSy3llOp2eqUdUnnyNBg8KL3BGu5uCffeqFSbxgy6tR4xgtARVcqbmd+0OBH4fiPEF8qZ1PUOpupHbXT5E1o9kzlG8hp6vHufJWuoqVKWTgFe+RhjyGgQ8oqSAUipCACVBjHkSkIM0xA0DKyWYjSoxgnuXZSxsQ3N67JYObeQLUwPUAGhpMTHQKiROhfY6g8ec3FwiADqbsbkew968//qBv0UF4s0ezvakdS4qf4TAdq8vR9tGvHkhcJ45EqBZWKsumqta3TUC3au1e1m5ZisoHBt7D0vN2EGjSWt/RJY/I2pLs64a2XzX5HG1qvj6lbjeZcHY5XQ36Bbk/heu1Oxuc7pl6jbV8rOTIY7iMbG8Ssf8Apyjf1tW3Qtq/9z+Zu0daWJfvxKnGcWKi2UC++Zjr9B6Vqwg0sNnO4uXDhL3ixYKKRQyYzwZFuxvGbDzaFWB00y9TVSdxUT0ypao+f1R5y6uqtTMW8LwRecQnkmw6iaYlkCyGfDjRkvdSy63Ol9L6qexFUKVOFKq3COzytMuj/fqVVnRhszHHsThnIaFp5pmN5ZpsoUi2wjAF+nTYVqWkLiO1RRjFcRX5JQi1JbeH70ZBQKVINxfUgNoOpsLm2w6jW1acJJJpllwWNyG6lb3uLbEG+n3TSkys01zn6iJqwCLcnYC+52sK5Saw2+AjKKksb/E2vLXAViC4jEvdhbw4U1YXtcv200t0rEu7qdZulSW3Vvj3HWMHKSwaHjEqh0eWFZUdQyMCVZQPu7na+9xvVOzt5zjKNOemUXhp7rz+XyNC2tnVTUZYa5TMvxCNDIzRxlEJFhoSNBfb1vWvBVIU0pvL7zYo0JwglJ7+GPwBh4MxsDY+tv2rjUq4W6JzjNLMZte5MnvwfFgZoJE06EZf+4Ej3tVZXNs3ipFmJeVr6O1OcH4OOPuyC/MXEsK3nDfVM6m3qpsasKysK69X64fzPO1r6+jtUgv/AB+6YS/ajjLWthye5ja/sHpPsG1znMvivwU/9wqcYXz/ACV3HOdsTi4TDMVsWDFkBUsBfyML2IvY/SrVt2XQt6npIZzjrv7zlVu51IaX8jOKtaRUbDtSIjkTVJDHrU2IJUqIh3LTwIEijAxLUhlJPJc04LCLdR5Y0akQANMYlMD1AD0b1Foi0T+E8Tkw0qywtldfS4I6qw6iuFehCvB06iymSp1JU5aonS+FfanCwAxUTRm2rJ509viHsa81X7AqR3pSz4PZ/g1aXaEH7WxZzc88PI0lBv8A0MD+VVY9lXifs/NF2nc0M5c18zPcR5uwjnLCjysdgqt+tqv0ezbmG82orzNCj2lQT0wbk+6Md/nghxrJJqIRGDc6m5/DT8a75hDmef396G5RrVZL1o6fN5fwW3zBaI7E3Pp/tViFbPBa0Z5YzLhF6i/zq1Fs4VbeEvaWQeAcMknlMa2EZP8AENkzAH+XNte3Sqt7VjQhrfPTn7Hn7ylCO/wNLxPCYhcTG0eTC4bDoEU6Pdd2Z1Hy76fU1lUalF0WpZnOTz3b9yM9QZWcSwsPEcQzQ2ijhhdnn8EJ4rDfTqNBqfX0q1RqVLKilP1pSkko5zhBtjV1/cmLjJIAAuAMxyi4Gu57DatxtLk6KWGorjwEMljYXvoLdLDfX6U0hyqaZYXP7+9xouHcr4qVUmhMQXRlPiAMCDcGwub3rNr9o28G6c8+OxGpz6pruJxh5EaeYR2TLP4bXV262sfiIUja+grHo5UGqcM75WVwvwSjF9CBxjjkbBVyMsYdxGfiYKAt8w3Fyb2rS7PpShUlOo8tpZ89/wDBs2LcJSnPl8kRWVhdGBHzq5XwllG1CalugoIGY6KT/fesypNJbsc5RS3ZsOCYZgAsisO1/wDyFY9xOL3izBvJwbzBr3fgv04avT+/rVH00kZDqtCYngcUgIljSQdnUP8AnrThdVIPMG15PBym4zWJLJz3nb7OgiGfABrLcyQ3LG2+aO+pt/L7dj6Ds3ttykqVw/KX5/PxMq5s0lqp/D8HNQa9MZgt6AweXemMnxLpTIMeUU8CFamA2RSASgZmwKmy0EaQhKAEoGeoASmA4r1FoWCdhuGSyAMi3U9cy2/OuM69ODxJ7nanbVKizFfNGn5Z+z+XEENMckXUjdvRbjX+9azL3tinRWmG8i9R7O61H7l+TpHD+V8NAlo4wB1bS59S3WvN1b+tWlmTNq3kqPq0kl5fv1KvizLciJS528oNgL9926a1ZoJ8zeDctlJJOo8ef7hFH/hyN9O/Q1p06kc7M0VNdCNxCeNFtu3Yan5mtSDio7FevWUVvu+5fuxUQNFLIVmeSJBYp4Yuz23zHvbXaw/PjUdWK1QSk/HheX7uecuKdarPD69EaLgWIi8WQxLIIY4jnBkYsQCG8RgTY2sdPX6Vm3UKno4qbWpvbbbyOdS3dKKXUvZp0JIlleVZAI0VlEaIGVv5fiv+1UIwkknCKTW76t4x3lfHeZfhPDp+HYiITqssWIBgutmV1PQgag7aEd61LivSvaMnB4lH1u7AL2VEJeUkEkt3MkaowjRDZmkNwsTNt5TludPpSfac3CO2JPlvjHV48STzgDlPgEseJTxbZQQxsToQCQDp3tpRfXtOdF6OeAWpZ7jR4jisTOyumaF/MeuVts6A/IaD8a40+z7iFNTUtM1814mxSsa3o1OLxL6rxKTFyJIqLYjRzc2DEZiqk265UW9XqG0pavBeW2fq2aVClznw+mfqyrlwZQ5luP6l/UV2l4jnQa3i8Mk8O45LAQSokUa3HbrcVTrWlOrw8MoXNepTj/zxen/tHfHmuV8GvE3fAOc4JFAN1PXQsP8AtvWFddmVoS7zLnTjV9elJSXgaWHiUTbMD8g37VnSo1Fyiq6ckShLceW/ztb865acckNOHuQeP8Q8DDzTBc3hoz5Sct8o2v0rva0fTVo028ZeMnOpLRBy7j5wd7knuSfevo6POCqL0DJMUdMiSA9LJEcV6kpCwKWqWQPGmA3SAoAKbLIJoGeoGLloEIVoAEigYlMDeciTjwwpyt5zmW4BFzoT6dawe04PW3xtya9jJaMZOuYPAsQt9B6WsBXk51Umy85pE9uGKbZiTbvtXKNV52FG4lHgpePcYgwq5RYO1wFT42PoBqfpV21o1q3HHV9PiWaSc5J1JeWd37l/Bz7iXEnlY2GUHWwtf9hW7QoRprnJ6KhCSWOPr7+75+4qsSVQa6ntV6Es7IlVcaccs9wzCXBkbdtF9BTlVSlpRC0pak6kuX8kScBiGgdtAytGUcbFkO9j0O9catJVku9PK8zjeWfpF5CT8dOaAYeLJFE1/Dvcm+jFzubgn3pQs8qfpJZlLr+DD/p5pqL5ZopcbhonkxUTF5HjCxxm/wDDZh5tDsP96oK3uZxjQmsJPd96OkLStJqLjjxGFxYhjw7XYSyo7FtSGkzC+ZL21ve/pU1QlWqzh0TSx4efgFO2cqjp44eCbzFIzhRIDCw1EgDDOGFjopvaxqxb2VS1bytSfTb6vBataC3x63RruM9HKqN4RIKgDwzqdALakjc7/W1X4VJaMTW5qW0pR/45+4LEwX1GhGxqnKomy44545PIWA/MUvSdCEJ5el8ixYUMRkNj26GuUqmlbhUSSySMZytmAeK8MvQg6H23+mvzrnT7Q0vTP1onk76xpTm50non3rZPzX3XzK2PmzH4F8kuVuwkUMCB1V1sT71afZ1ndR1Q28n9UzCqXV1Qlpqb/fyaJq/avigQfCgy9RZ7n65tPauP/p+3x7Us+78EP9wm3vFfM9zR9opxmGMCweHnA8Ri+a1mBsoAF723PtTsuxFb1lVc844WPqRr3iqQ0pYyYdIb1umfklRQ2oFkftTENstJgIDURC5qMgOB66qQj1MChAplgEigYNAxwUhC2oATJQB4pRkMnoZ2jbMjFT3H960pQjNYksk4SlF5Rfwc945AAsxAHz/es+XZNrJ5cS2r2ou4uOE4rimOsTiZYoer5mTN/oF7t+VVK9Ps+120KUu7Gfj0Raoxr1929MfLf3Gni5ajhjLEsXYed3JaSQ/6jrbb9qzJ30qsklwui4XuPQWKjTliC973fvf42KnF4NgCUQqvVjpVmnVjnEnlm7CtH2U9zKcQxAzhRqzEAfMmwrWpQelyfBj9oX0Kc1TzmT2x59WdC4jwsRrGg0OUC1uoUX/QV5+jcOUpSZo2tfOX0X0M/NFYnuTb2rYob7l17rzK+LD5sQoA2BJt6A1cUkmZ8qadxF9xaTwix7iucqibNBxTI+NJyxE/cYAegvf871CLju13/Y41Kaj6y70y5xOIaQguxY2tqb1ZlUy8slClGmmorBU8Sw2YXG61xqtDqU9S8S35OnjlbwpQM3r94enrWH2hCdNa4cFG6q1Ix1LlGjxnLG5j+l9SO4PcVn075r2jP/r9WNWzRBwnA1LZT/Dca2Ox9V7j8quTrSlHVDdd3U7vtOSXrIvsHhygySi67DT8b1l1JqTzHko3E41PWjyQuN8DWRCHRZE9RqPW/Q+orvbXcoSzF4ZSnGNSOmSOUcT4A8TsFDOg2YKTp2a2xFewtrqNaCfD6r8Hn7m1qUZbJtd/5K8RWq0U8jqG1GRB5qQj16QHs1GQBYUAJalgBKXABZ6nqEUyV2ZYEakAFqQxaADWgQYFAAtSAYNSJm/5K5ZgnjSZ0YnW99VzA2va9iKwe0b+rSm6cWjWtKFKUFNrc6ZgsIi/Apv3bW3y7V5mpUlLlmiHiY0QF3YG2vm0ApQcpPTFHSMnx0Oa8688B7xYYhlsAW+6D1y/zH12r0nZ3ZbjidXbw/eCtW7UhQWKG8v+3ReXeU32dcFOLxqFhdIiJZCetj5F+pHspq52tdK3tnjmWy+/yMyyUqlb0snnG+fHp+fcdc5psiO1vMfKo6i/xH9K8pZJzkl05Z6js9ynKMOnJz4m5J6DQV6OM8YR6RDHAojJiGCjdSD6C4/ai5q6KWTPckqjm+haT4YglT/d6qxrZWouxqKSyQ+K4YrHr1AP6Gu1vVUm0RlNTi8dCVHqo7EA+4pyrvGCSae54xk1CVbI9SRHk4S9y8V8yG/l0I7MKSuYY0z4ZXquDx4m65Z5kZ0y4keZdC4G/qyjb6fhWJeWSjLNLh9Dzt5bKEvU69DQvAkg+6w6HQ1nqcoPqmU1JxIrAI/h5wSVzBSbsBe1xfW37V2cpVFra941NMMKRtUMoMozXPGOXDwEgDxZPKm1x/M9vQfiRWp2Vbu4rYfsx3f2XvKd7cOlT2e72/k5Vkr2rPOjUiVBjBU0gCLUCAvSGGrVJCPGhgIxpMAL1ECtQaVaZ2BYUhg2oASkMJaYhyhiAaojGSKkTLzlzmqfB6R5XQ7xvcr8xY+U1Ru+z6VzvLZ965LFK4nT44L6f7U8URZI4F+jt/8AoVRj2BbrmUn8Pwd3fz6JGb4zzLicVpPKSv8AIvlT2G/1vWjb2NC3/wDbjv38s4VLmpU2b2KmrZXO8fZZwtYMCjW8815XP1sq/RQPxrw3bVw61y49I7L7/M3belopJe8e4+TKWNrhSQOzPoFX8fxooSjTpqPV7vyNyycaS53f06v97jO8R4aUjsouAPMR3G4P1q3SrqU8s1YXCecgfZth82Ikv0T8yal2vPFKOO8zr2ppg/M2GN4HeUMBuBfrtWRTusU9LONK+xScX0M/zBgC6sq/dvp20Jq/a1lFpvqXrWusPPUk8u8IWbCoTcMAybDdD+Wh96hdV3TrPu2fxOFW9lSqY6bE7CcFur3FiALXHaxvpVedzhrAqt7iUcEnB8OyuRuN9twRY/pXOdbMTjVudUMkqPgqBjdd7C/oNr1ydzJpblWpcucUReZOBl8NKsDPHIFLRsjshzLqouvQ7fWu1ndKFaLqJOPXKzsUq2ZwaT3OBSYqQv4jO5f+cuxf/wCxN696qcFHSksd2Fj4Hn9cs5zuXOE5vxqDKMTLb1IY+7Amqc+zbWTy6a+n0J/1NZLaQBxbSHNIzOx3LEsfc1YhCNNaYpJeBUlJyeZPI4tdSIMlJgMMtRYDJakMUGgBM9NAOBr0wENJgJSEQE2qydmIRQADCkMA0hhJTExw0MQDVEYBWpEkwSKBiWoAXLRkMj2EgzSIp2Z0U/IsAa51J6YNromShhySZ9Cx4Uwx5VYgbAACw22vtXz91FUnlo9Mhuc2sNAFPbdjrf1qS3yzrB75YPEsJaAjrlJPzOpoo1M1UyaraqmehnuRF8LF3b76snpe9x+X41o9pPXQ26bkryeqGEdJkGledRmRZn8BDmzFhcup9iWH6Vp3MfRqGO7JddT1cLoxjk6QI0kDCxUl19QbA2HobH/qpX0dUY1F5EbpuWJI0phAv2I2rPb4KutvBS808RGEhGIb4UeMPb+R3CMfoGv9KtWVB3FT0S5aePNLP2G6qjF6uC7isQOvr3qnLZkXyJMP96IjifM3FYwJ5gNhLIB8g5tX0qi80ovwX0PPVfbfmyOFrpk55JOHakyEiaj0kyITUxAMaAGGWkMZY2pDBzUx4HEegTFLUAezUgIce1WToxaAAcUhoaNIkGlMiwzSECaRIOMUxMIxCgNQawikyOo8VqDDJ5TYg9iD7UnuCeHk7XheYYpo1dHHwhit9R3uPQ6V4mpZ1KU3GSPUUq0akcohcJ42J8ekK6rEjSOe7iwCj5ZiT6gdqtVrV0LX0kuZNL3c/PHwOf8AUa6rpR6LfzNXi0zZgdQR0FrVjxljD6ndbGSnwhjbS4I1B9Rsa1Y1FNHRy7zR8tc2w4sMoYLLGSsiEgHykjOvdTaqF52dVt2pNZi90/s/EpRnGTaj0HDMqTZUPlIvbtmuTb0vf3py1TopS6cFpLK35KLijGLGYN0Ju+IEZ9VaJwwPsD9Kt26129WL6Rz80c6s/ZXe/szcMxrFIJIwX2yY4JgREfimlQAf0p5yfcKPqK3f9P0nK5c+kU/nt+SrezSp47xj7K+a2mhbDzXvAq2lJ0KahQxPUWt6gVPtvs9Uqiqw/ufHj4DtK2uHrdC25r53gw8LBJFeZl/hopDasLKzW2A39bVUseyqtaotUWop7t/ReI69xCnHZ7nDa9uYZ4UCHkNIix9XpCHlamIB6BCLQMalSgaIrUyYSmkJjgNBEG9A8EeLarBNh0CBakSGSKQw1oAKhkRDURhJTEx1aBDtJkQDUWMCkA/BIVN1JB7ilKKksSWSUJyg8xeGaDkfiqQYzxJmChkkBZtBmYhtfY1Q7Ut5VbbRBZeUXLOqo1XKb5z+TqvD+KpKpaNlZTsQbj6V5KrbypvElhm4pRmsp5KbnDj8WEgJaxlcERJuS38x7KN7/SrnZ9nO4qpL2Vy/t5nK4rqnHPU4lh8U6OsiMQ6tmDdQwN717WdOM4uEls9sGGpNS1Lk67wfnWPFCJ3KpMqlZV2v2db7j8r15O57MnQcoxWY9H9n+7mxb3MZrd7lbz1zD4TYd42VpIp1mADbqEPxDcXva/zqx2XZuaqRktpRx78/Yhd1VHTjlMmcP+1yI/50MiEn7hDqB03sb/SuNX/TtRexNPz2/JCN/HHrIw/OPMjY+fxCMqKMkSb5Vvck+p6/IDpW52fYxtKWhbt7t+P4Rn16zqyz0KG5F7Ei+hsdx2PerxyyElJkWPR1Egw2WgR5DSBj60iIQNACk0AeU0CCemBElWgkmMXpkh5WqIsAk0wGYK7k2OmkRAagaG7UiQYFAgrUhAmkMVaYh1aQmOCkyIjUmMFRSAeK0wI8lMkhzAcTlw7ZoXKk6HqD8wdDXOrb06yxUWTtTqypvMWRMdi3lcvK7Ox3LG/0HYegrrTpwpx0wWEOU5TeZMjV0IhAUgPFaMiyJTGEr0sCDzUhBqaixMdQ1FkWSU1pEAJEpjQUbVETHaYgKAPUAezUgENAEeSOmmTQ2GtUsDwJeg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953000"/>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1531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Mitochondria</a:t>
            </a:r>
            <a:br>
              <a:rPr lang="en-US" dirty="0"/>
            </a:br>
            <a:r>
              <a:rPr lang="en-US" dirty="0"/>
              <a:t>	</a:t>
            </a:r>
          </a:p>
        </p:txBody>
      </p:sp>
      <p:sp>
        <p:nvSpPr>
          <p:cNvPr id="3" name="Content Placeholder 2"/>
          <p:cNvSpPr>
            <a:spLocks noGrp="1"/>
          </p:cNvSpPr>
          <p:nvPr>
            <p:ph sz="half" idx="1"/>
          </p:nvPr>
        </p:nvSpPr>
        <p:spPr/>
        <p:txBody>
          <a:bodyPr>
            <a:normAutofit fontScale="92500" lnSpcReduction="10000"/>
          </a:bodyPr>
          <a:lstStyle/>
          <a:p>
            <a:endParaRPr lang="en-US" dirty="0"/>
          </a:p>
          <a:p>
            <a:r>
              <a:rPr lang="en-US" dirty="0"/>
              <a:t>Main job: Energy capture and transformation</a:t>
            </a:r>
          </a:p>
          <a:p>
            <a:r>
              <a:rPr lang="en-US" dirty="0"/>
              <a:t>Structure: </a:t>
            </a:r>
          </a:p>
          <a:p>
            <a:pPr lvl="1"/>
            <a:r>
              <a:rPr lang="en-US" dirty="0"/>
              <a:t>Outer membrane smooth</a:t>
            </a:r>
          </a:p>
          <a:p>
            <a:pPr lvl="1"/>
            <a:r>
              <a:rPr lang="en-US" dirty="0"/>
              <a:t>Inside membrane highly convoluted forming folds called cristae </a:t>
            </a:r>
          </a:p>
          <a:p>
            <a:pPr lvl="2"/>
            <a:r>
              <a:rPr lang="en-US" dirty="0"/>
              <a:t>Increase surface area for multiple sites for enzymes of the electron transport chain to make ATP </a:t>
            </a:r>
          </a:p>
          <a:p>
            <a:pPr lvl="1"/>
            <a:endParaRPr lang="en-US" dirty="0"/>
          </a:p>
        </p:txBody>
      </p:sp>
      <p:sp>
        <p:nvSpPr>
          <p:cNvPr id="4" name="Content Placeholder 3"/>
          <p:cNvSpPr>
            <a:spLocks noGrp="1"/>
          </p:cNvSpPr>
          <p:nvPr>
            <p:ph sz="half" idx="2"/>
          </p:nvPr>
        </p:nvSpPr>
        <p:spPr/>
        <p:txBody>
          <a:bodyPr>
            <a:normAutofit fontScale="92500" lnSpcReduction="10000"/>
          </a:bodyPr>
          <a:lstStyle/>
          <a:p>
            <a:endParaRPr lang="en-US"/>
          </a:p>
        </p:txBody>
      </p:sp>
      <p:pic>
        <p:nvPicPr>
          <p:cNvPr id="5" name="Picture 4"/>
          <p:cNvPicPr>
            <a:picLocks noChangeAspect="1"/>
          </p:cNvPicPr>
          <p:nvPr/>
        </p:nvPicPr>
        <p:blipFill>
          <a:blip r:embed="rId2"/>
          <a:stretch>
            <a:fillRect/>
          </a:stretch>
        </p:blipFill>
        <p:spPr>
          <a:xfrm>
            <a:off x="4419600" y="2133600"/>
            <a:ext cx="4445000" cy="2667000"/>
          </a:xfrm>
          <a:prstGeom prst="rect">
            <a:avLst/>
          </a:prstGeom>
        </p:spPr>
      </p:pic>
    </p:spTree>
    <p:extLst>
      <p:ext uri="{BB962C8B-B14F-4D97-AF65-F5344CB8AC3E}">
        <p14:creationId xmlns:p14="http://schemas.microsoft.com/office/powerpoint/2010/main" val="3157495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Chloroplasts	</a:t>
            </a:r>
          </a:p>
        </p:txBody>
      </p:sp>
      <p:sp>
        <p:nvSpPr>
          <p:cNvPr id="3" name="Vertical Text Placeholder 2"/>
          <p:cNvSpPr>
            <a:spLocks noGrp="1"/>
          </p:cNvSpPr>
          <p:nvPr>
            <p:ph sz="half" idx="1"/>
          </p:nvPr>
        </p:nvSpPr>
        <p:spPr/>
        <p:txBody>
          <a:bodyPr vert="horz">
            <a:normAutofit fontScale="92500" lnSpcReduction="20000"/>
          </a:bodyPr>
          <a:lstStyle/>
          <a:p>
            <a:r>
              <a:rPr lang="en-US" dirty="0"/>
              <a:t>More on these with the photosynthesis unit but:</a:t>
            </a:r>
          </a:p>
          <a:p>
            <a:r>
              <a:rPr lang="en-US" dirty="0"/>
              <a:t>Contain chlorophyll</a:t>
            </a:r>
          </a:p>
          <a:p>
            <a:pPr lvl="1"/>
            <a:r>
              <a:rPr lang="en-US" dirty="0"/>
              <a:t>Green light trapping molecules in photosynthesis</a:t>
            </a:r>
          </a:p>
          <a:p>
            <a:r>
              <a:rPr lang="en-US" dirty="0"/>
              <a:t>Double membrane </a:t>
            </a:r>
          </a:p>
          <a:p>
            <a:r>
              <a:rPr lang="en-US" dirty="0"/>
              <a:t>Contain </a:t>
            </a:r>
            <a:r>
              <a:rPr lang="en-US" dirty="0" err="1"/>
              <a:t>thylakoids</a:t>
            </a:r>
            <a:endParaRPr lang="en-US" dirty="0"/>
          </a:p>
          <a:p>
            <a:pPr lvl="1"/>
            <a:r>
              <a:rPr lang="en-US" dirty="0"/>
              <a:t>membrane bound structures in chloroplasts</a:t>
            </a:r>
          </a:p>
          <a:p>
            <a:r>
              <a:rPr lang="en-US" dirty="0" err="1"/>
              <a:t>Thylakoids</a:t>
            </a:r>
            <a:r>
              <a:rPr lang="en-US" dirty="0"/>
              <a:t> in stacks called “</a:t>
            </a:r>
            <a:r>
              <a:rPr lang="en-US" dirty="0" err="1"/>
              <a:t>grana</a:t>
            </a:r>
            <a:r>
              <a:rPr lang="en-US" dirty="0"/>
              <a:t>”.</a:t>
            </a:r>
          </a:p>
          <a:p>
            <a:pPr lvl="1">
              <a:buNone/>
            </a:pPr>
            <a:endParaRPr lang="en-US" dirty="0"/>
          </a:p>
          <a:p>
            <a:pPr lvl="1"/>
            <a:endParaRPr lang="en-US" dirty="0"/>
          </a:p>
        </p:txBody>
      </p:sp>
      <p:sp>
        <p:nvSpPr>
          <p:cNvPr id="4" name="Content Placeholder 3"/>
          <p:cNvSpPr>
            <a:spLocks noGrp="1"/>
          </p:cNvSpPr>
          <p:nvPr>
            <p:ph sz="half" idx="2"/>
          </p:nvPr>
        </p:nvSpPr>
        <p:spPr/>
        <p:txBody>
          <a:bodyPr>
            <a:normAutofit fontScale="92500" lnSpcReduction="20000"/>
          </a:bodyPr>
          <a:lstStyle/>
          <a:p>
            <a:endParaRPr lang="en-US"/>
          </a:p>
        </p:txBody>
      </p:sp>
      <p:pic>
        <p:nvPicPr>
          <p:cNvPr id="5" name="Picture 4"/>
          <p:cNvPicPr>
            <a:picLocks noChangeAspect="1"/>
          </p:cNvPicPr>
          <p:nvPr/>
        </p:nvPicPr>
        <p:blipFill>
          <a:blip r:embed="rId2"/>
          <a:stretch>
            <a:fillRect/>
          </a:stretch>
        </p:blipFill>
        <p:spPr>
          <a:xfrm>
            <a:off x="4648200" y="2018458"/>
            <a:ext cx="3937006" cy="3673132"/>
          </a:xfrm>
          <a:prstGeom prst="rect">
            <a:avLst/>
          </a:prstGeom>
        </p:spPr>
      </p:pic>
    </p:spTree>
    <p:extLst>
      <p:ext uri="{BB962C8B-B14F-4D97-AF65-F5344CB8AC3E}">
        <p14:creationId xmlns:p14="http://schemas.microsoft.com/office/powerpoint/2010/main" val="1975066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8568"/>
            <a:ext cx="8229600" cy="838200"/>
          </a:xfrm>
        </p:spPr>
        <p:txBody>
          <a:bodyPr>
            <a:normAutofit/>
          </a:bodyPr>
          <a:lstStyle/>
          <a:p>
            <a:r>
              <a:rPr lang="en-US" sz="2400" b="1" dirty="0"/>
              <a:t>Endosymbiont Theory pp.82, 484 </a:t>
            </a:r>
            <a:br>
              <a:rPr lang="en-US" sz="2400" dirty="0"/>
            </a:br>
            <a:r>
              <a:rPr lang="en-US" sz="2200" dirty="0"/>
              <a:t>Why is there DNA in mitochondria and chloroplasts?</a:t>
            </a:r>
          </a:p>
        </p:txBody>
      </p:sp>
      <p:pic>
        <p:nvPicPr>
          <p:cNvPr id="1026" name="Picture 2" descr="Image result for endosymbiont theory pp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43407"/>
            <a:ext cx="5334000" cy="4000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57800" y="2056686"/>
            <a:ext cx="3581400" cy="4801314"/>
          </a:xfrm>
          <a:prstGeom prst="rect">
            <a:avLst/>
          </a:prstGeom>
          <a:noFill/>
        </p:spPr>
        <p:txBody>
          <a:bodyPr wrap="square" rtlCol="0">
            <a:spAutoFit/>
          </a:bodyPr>
          <a:lstStyle/>
          <a:p>
            <a:r>
              <a:rPr lang="en-US" b="1" dirty="0"/>
              <a:t>Endosymbiont</a:t>
            </a:r>
            <a:r>
              <a:rPr lang="en-US" dirty="0"/>
              <a:t>  - a cell (prokaryotic) living within a cell</a:t>
            </a:r>
          </a:p>
          <a:p>
            <a:r>
              <a:rPr lang="en-US" i="1" dirty="0"/>
              <a:t>Evidence that mitochondria and chloroplasts were once prokaryotes:</a:t>
            </a:r>
          </a:p>
          <a:p>
            <a:pPr marL="285750" indent="-285750">
              <a:buFont typeface="Arial" panose="020B0604020202020204" pitchFamily="34" charset="0"/>
              <a:buChar char="•"/>
            </a:pPr>
            <a:r>
              <a:rPr lang="en-US" dirty="0"/>
              <a:t>two membranes like some prokaryotes.</a:t>
            </a:r>
          </a:p>
          <a:p>
            <a:pPr marL="285750" indent="-285750">
              <a:buFont typeface="Arial" panose="020B0604020202020204" pitchFamily="34" charset="0"/>
              <a:buChar char="•"/>
            </a:pPr>
            <a:r>
              <a:rPr lang="en-US" dirty="0"/>
              <a:t>Similar enzymes and transport systems in membrane</a:t>
            </a:r>
          </a:p>
          <a:p>
            <a:pPr marL="285750" indent="-285750">
              <a:buFont typeface="Arial" panose="020B0604020202020204" pitchFamily="34" charset="0"/>
              <a:buChar char="•"/>
            </a:pPr>
            <a:r>
              <a:rPr lang="en-US" dirty="0"/>
              <a:t>Split by binary fission</a:t>
            </a:r>
          </a:p>
          <a:p>
            <a:pPr marL="285750" indent="-285750">
              <a:buFont typeface="Arial" panose="020B0604020202020204" pitchFamily="34" charset="0"/>
              <a:buChar char="•"/>
            </a:pPr>
            <a:r>
              <a:rPr lang="en-US" dirty="0"/>
              <a:t>Contain ribosomes and circular DNA</a:t>
            </a:r>
          </a:p>
          <a:p>
            <a:pPr marL="285750" indent="-285750">
              <a:buFont typeface="Arial" panose="020B0604020202020204" pitchFamily="34" charset="0"/>
              <a:buChar char="•"/>
            </a:pPr>
            <a:r>
              <a:rPr lang="en-US" dirty="0"/>
              <a:t>Autonomous (somewhat independent) organelles that grow and reproduce within cell.</a:t>
            </a:r>
          </a:p>
          <a:p>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47780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 function, some cells don’t retain all their organelles</a:t>
            </a:r>
          </a:p>
        </p:txBody>
      </p:sp>
      <p:sp>
        <p:nvSpPr>
          <p:cNvPr id="3" name="Content Placeholder 2"/>
          <p:cNvSpPr>
            <a:spLocks noGrp="1"/>
          </p:cNvSpPr>
          <p:nvPr>
            <p:ph idx="1"/>
          </p:nvPr>
        </p:nvSpPr>
        <p:spPr/>
        <p:txBody>
          <a:bodyPr>
            <a:normAutofit fontScale="85000" lnSpcReduction="20000"/>
          </a:bodyPr>
          <a:lstStyle/>
          <a:p>
            <a:r>
              <a:rPr lang="en-US" b="1" dirty="0"/>
              <a:t>Skin cells</a:t>
            </a:r>
            <a:r>
              <a:rPr lang="en-US" dirty="0"/>
              <a:t>: You are protected by a layer of dead skin cells. These cells no longer function, and are degrading, and may show signs of missing organelles under a microscope</a:t>
            </a:r>
          </a:p>
          <a:p>
            <a:r>
              <a:rPr lang="en-US" dirty="0"/>
              <a:t>Cells that specialize as </a:t>
            </a:r>
            <a:r>
              <a:rPr lang="en-US" b="1" dirty="0"/>
              <a:t>storage cells </a:t>
            </a:r>
            <a:r>
              <a:rPr lang="en-US" dirty="0"/>
              <a:t>may get rid of many organelles to make room for storing specific particles. Example: Red blood cells expel their nucleus and other organelles for maximum storage of hemoglobin. Will they be able to replicate or live long?</a:t>
            </a:r>
          </a:p>
          <a:p>
            <a:r>
              <a:rPr lang="en-US" b="1" dirty="0"/>
              <a:t>Sperm</a:t>
            </a:r>
            <a:r>
              <a:rPr lang="en-US" dirty="0"/>
              <a:t> cells lose most organelles upon maturity, leaving the nucleus, acrosome, mitochondria and flagella. </a:t>
            </a:r>
          </a:p>
        </p:txBody>
      </p:sp>
    </p:spTree>
    <p:extLst>
      <p:ext uri="{BB962C8B-B14F-4D97-AF65-F5344CB8AC3E}">
        <p14:creationId xmlns:p14="http://schemas.microsoft.com/office/powerpoint/2010/main" val="3173930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Plasma Membrane	</a:t>
            </a:r>
            <a:endParaRPr lang="en-US" dirty="0"/>
          </a:p>
        </p:txBody>
      </p:sp>
      <p:sp>
        <p:nvSpPr>
          <p:cNvPr id="9" name="Text Placeholder 8"/>
          <p:cNvSpPr>
            <a:spLocks noGrp="1"/>
          </p:cNvSpPr>
          <p:nvPr>
            <p:ph sz="half" idx="1"/>
          </p:nvPr>
        </p:nvSpPr>
        <p:spPr/>
        <p:txBody>
          <a:bodyPr/>
          <a:lstStyle/>
          <a:p>
            <a:r>
              <a:rPr lang="en-US" dirty="0"/>
              <a:t>Fluid Mosaic Model</a:t>
            </a:r>
          </a:p>
          <a:p>
            <a:pPr lvl="1"/>
            <a:r>
              <a:rPr lang="en-US" dirty="0"/>
              <a:t>Phospholipid </a:t>
            </a:r>
            <a:r>
              <a:rPr lang="en-US" dirty="0" err="1"/>
              <a:t>bilayer</a:t>
            </a:r>
            <a:endParaRPr lang="en-US" dirty="0"/>
          </a:p>
          <a:p>
            <a:pPr lvl="2"/>
            <a:r>
              <a:rPr lang="en-US"/>
              <a:t>Hydrophilic </a:t>
            </a:r>
            <a:r>
              <a:rPr lang="en-US" dirty="0"/>
              <a:t>heads, hydrophobic tails</a:t>
            </a:r>
          </a:p>
          <a:p>
            <a:pPr lvl="2"/>
            <a:r>
              <a:rPr lang="en-US" dirty="0"/>
              <a:t>Move laterally within membrane</a:t>
            </a:r>
          </a:p>
          <a:p>
            <a:pPr lvl="2"/>
            <a:r>
              <a:rPr lang="en-US" dirty="0"/>
              <a:t>Unsaturated fatty acid keeps membrane from freezing solid – can’t stack tightly and stays fluid</a:t>
            </a:r>
          </a:p>
          <a:p>
            <a:pPr lvl="1"/>
            <a:endParaRPr lang="en-US" dirty="0"/>
          </a:p>
        </p:txBody>
      </p:sp>
      <p:sp>
        <p:nvSpPr>
          <p:cNvPr id="14" name="Content Placeholder 13"/>
          <p:cNvSpPr>
            <a:spLocks noGrp="1"/>
          </p:cNvSpPr>
          <p:nvPr>
            <p:ph sz="half" idx="2"/>
          </p:nvPr>
        </p:nvSpPr>
        <p:spPr/>
        <p:txBody>
          <a:bodyPr/>
          <a:lstStyle/>
          <a:p>
            <a:endParaRPr lang="en-US"/>
          </a:p>
        </p:txBody>
      </p:sp>
      <p:pic>
        <p:nvPicPr>
          <p:cNvPr id="4" name="Picture 3"/>
          <p:cNvPicPr>
            <a:picLocks noChangeAspect="1"/>
          </p:cNvPicPr>
          <p:nvPr/>
        </p:nvPicPr>
        <p:blipFill>
          <a:blip r:embed="rId2"/>
          <a:stretch>
            <a:fillRect/>
          </a:stretch>
        </p:blipFill>
        <p:spPr>
          <a:xfrm>
            <a:off x="4648200" y="1044262"/>
            <a:ext cx="4397262" cy="3090554"/>
          </a:xfrm>
          <a:prstGeom prst="rect">
            <a:avLst/>
          </a:prstGeom>
        </p:spPr>
      </p:pic>
      <p:pic>
        <p:nvPicPr>
          <p:cNvPr id="11" name="Picture 10"/>
          <p:cNvPicPr>
            <a:picLocks noChangeAspect="1"/>
          </p:cNvPicPr>
          <p:nvPr/>
        </p:nvPicPr>
        <p:blipFill>
          <a:blip r:embed="rId3"/>
          <a:stretch>
            <a:fillRect/>
          </a:stretch>
        </p:blipFill>
        <p:spPr>
          <a:xfrm>
            <a:off x="4648200" y="4355905"/>
            <a:ext cx="2926046" cy="1770258"/>
          </a:xfrm>
          <a:prstGeom prst="rect">
            <a:avLst/>
          </a:prstGeom>
        </p:spPr>
      </p:pic>
    </p:spTree>
    <p:extLst>
      <p:ext uri="{BB962C8B-B14F-4D97-AF65-F5344CB8AC3E}">
        <p14:creationId xmlns:p14="http://schemas.microsoft.com/office/powerpoint/2010/main" val="3141112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Inner Life of a Cell!</a:t>
            </a:r>
          </a:p>
        </p:txBody>
      </p:sp>
      <p:sp>
        <p:nvSpPr>
          <p:cNvPr id="3" name="Content Placeholder 2"/>
          <p:cNvSpPr>
            <a:spLocks noGrp="1"/>
          </p:cNvSpPr>
          <p:nvPr>
            <p:ph idx="1"/>
          </p:nvPr>
        </p:nvSpPr>
        <p:spPr/>
        <p:txBody>
          <a:bodyPr/>
          <a:lstStyle/>
          <a:p>
            <a:r>
              <a:rPr lang="en-US" dirty="0"/>
              <a:t>Imagine a cell just underwent mitosis and is in its growth phase. New cell membrane is required. Describe the where it </a:t>
            </a:r>
            <a:r>
              <a:rPr lang="en-US"/>
              <a:t>is made and </a:t>
            </a:r>
            <a:r>
              <a:rPr lang="en-US" dirty="0"/>
              <a:t>its pathway to its destination on the outer cell membrane.</a:t>
            </a:r>
          </a:p>
        </p:txBody>
      </p:sp>
    </p:spTree>
    <p:extLst>
      <p:ext uri="{BB962C8B-B14F-4D97-AF65-F5344CB8AC3E}">
        <p14:creationId xmlns:p14="http://schemas.microsoft.com/office/powerpoint/2010/main" val="4238755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Cytosol vs Cytoplasm </a:t>
            </a:r>
          </a:p>
        </p:txBody>
      </p:sp>
      <p:sp>
        <p:nvSpPr>
          <p:cNvPr id="3" name="Content Placeholder 2"/>
          <p:cNvSpPr>
            <a:spLocks noGrp="1"/>
          </p:cNvSpPr>
          <p:nvPr>
            <p:ph idx="1"/>
          </p:nvPr>
        </p:nvSpPr>
        <p:spPr>
          <a:xfrm>
            <a:off x="457200" y="1295400"/>
            <a:ext cx="8534400" cy="4525963"/>
          </a:xfrm>
        </p:spPr>
        <p:txBody>
          <a:bodyPr/>
          <a:lstStyle/>
          <a:p>
            <a:r>
              <a:rPr lang="en-US" dirty="0"/>
              <a:t>Cytoplasm= cytosol +organelles</a:t>
            </a:r>
          </a:p>
          <a:p>
            <a:pPr marL="0" indent="0">
              <a:buNone/>
            </a:pPr>
            <a:r>
              <a:rPr lang="en-US" dirty="0"/>
              <a:t>- area outside of the nucleus</a:t>
            </a:r>
          </a:p>
          <a:p>
            <a:pPr marL="0" indent="0">
              <a:buNone/>
            </a:pPr>
            <a:r>
              <a:rPr lang="en-US" dirty="0"/>
              <a:t>- mRNA leaves the nucleus and enters the cytosol</a:t>
            </a:r>
          </a:p>
          <a:p>
            <a:r>
              <a:rPr lang="en-US" dirty="0"/>
              <a:t>Cytosol=semi-fluid substance</a:t>
            </a:r>
          </a:p>
          <a:p>
            <a:pPr marL="0" indent="0">
              <a:buNone/>
            </a:pPr>
            <a:endParaRPr lang="en-US" dirty="0"/>
          </a:p>
        </p:txBody>
      </p:sp>
      <p:pic>
        <p:nvPicPr>
          <p:cNvPr id="2052" name="Picture 4" descr="http://2.bp.blogspot.com/_5Pm4ytkz5v8/TBu8jDHUemI/AAAAAAAABo4/IWOGPa3IwhA/s1600/Strawberry-watermelon+gelatin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4246" y="3863181"/>
            <a:ext cx="3825631" cy="28692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4114800"/>
            <a:ext cx="4935415"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t>Jello</a:t>
            </a:r>
            <a:r>
              <a:rPr lang="en-US" sz="3200" dirty="0"/>
              <a:t>= </a:t>
            </a:r>
            <a:r>
              <a:rPr lang="en-US" sz="3200" b="1" dirty="0"/>
              <a:t>cytosol</a:t>
            </a:r>
          </a:p>
          <a:p>
            <a:pPr marL="457200" indent="-457200">
              <a:buFont typeface="Arial" panose="020B0604020202020204" pitchFamily="34" charset="0"/>
              <a:buChar char="•"/>
            </a:pPr>
            <a:r>
              <a:rPr lang="en-US" sz="3200" dirty="0"/>
              <a:t>Fruit chunks= </a:t>
            </a:r>
            <a:r>
              <a:rPr lang="en-US" sz="3200" b="1" dirty="0"/>
              <a:t>organelles</a:t>
            </a:r>
          </a:p>
          <a:p>
            <a:pPr marL="457200" indent="-457200">
              <a:buFont typeface="Arial" panose="020B0604020202020204" pitchFamily="34" charset="0"/>
              <a:buChar char="•"/>
            </a:pPr>
            <a:r>
              <a:rPr lang="en-US" sz="3200" dirty="0" err="1"/>
              <a:t>Jello</a:t>
            </a:r>
            <a:r>
              <a:rPr lang="en-US" sz="3200" dirty="0"/>
              <a:t> salad (</a:t>
            </a:r>
            <a:r>
              <a:rPr lang="en-US" sz="3200" dirty="0" err="1"/>
              <a:t>jello</a:t>
            </a:r>
            <a:r>
              <a:rPr lang="en-US" sz="3200" dirty="0"/>
              <a:t> +fruit)= </a:t>
            </a:r>
            <a:r>
              <a:rPr lang="en-US" sz="3200" b="1" dirty="0"/>
              <a:t>cytoplasm</a:t>
            </a:r>
          </a:p>
        </p:txBody>
      </p:sp>
    </p:spTree>
    <p:extLst>
      <p:ext uri="{BB962C8B-B14F-4D97-AF65-F5344CB8AC3E}">
        <p14:creationId xmlns:p14="http://schemas.microsoft.com/office/powerpoint/2010/main" val="69052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Inner Life of a Cell!	</a:t>
            </a:r>
          </a:p>
        </p:txBody>
      </p:sp>
      <p:sp>
        <p:nvSpPr>
          <p:cNvPr id="3" name="Content Placeholder 2"/>
          <p:cNvSpPr>
            <a:spLocks noGrp="1"/>
          </p:cNvSpPr>
          <p:nvPr>
            <p:ph idx="1"/>
          </p:nvPr>
        </p:nvSpPr>
        <p:spPr/>
        <p:txBody>
          <a:bodyPr/>
          <a:lstStyle/>
          <a:p>
            <a:r>
              <a:rPr lang="en-US" dirty="0"/>
              <a:t>A bacterium has been phagocytized (what is that?). </a:t>
            </a:r>
          </a:p>
          <a:p>
            <a:pPr lvl="1"/>
            <a:r>
              <a:rPr lang="en-US" dirty="0"/>
              <a:t>What part of the cell helps it engulf the bacterium?</a:t>
            </a:r>
          </a:p>
          <a:p>
            <a:pPr lvl="1"/>
            <a:r>
              <a:rPr lang="en-US" dirty="0"/>
              <a:t>Describe what happens next.</a:t>
            </a:r>
          </a:p>
        </p:txBody>
      </p:sp>
    </p:spTree>
    <p:extLst>
      <p:ext uri="{BB962C8B-B14F-4D97-AF65-F5344CB8AC3E}">
        <p14:creationId xmlns:p14="http://schemas.microsoft.com/office/powerpoint/2010/main" val="3463753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Inner Life of a Cell!</a:t>
            </a:r>
          </a:p>
        </p:txBody>
      </p:sp>
      <p:sp>
        <p:nvSpPr>
          <p:cNvPr id="3" name="Content Placeholder 2"/>
          <p:cNvSpPr>
            <a:spLocks noGrp="1"/>
          </p:cNvSpPr>
          <p:nvPr>
            <p:ph idx="1"/>
          </p:nvPr>
        </p:nvSpPr>
        <p:spPr/>
        <p:txBody>
          <a:bodyPr/>
          <a:lstStyle/>
          <a:p>
            <a:r>
              <a:rPr lang="en-US" dirty="0"/>
              <a:t>Imagine an enzyme that will be involved in glycolysis (remember where does this happen?). Describe the protein’s path through the cell, starting with the mRNA molecule that specifies the protein.</a:t>
            </a:r>
          </a:p>
        </p:txBody>
      </p:sp>
    </p:spTree>
    <p:extLst>
      <p:ext uri="{BB962C8B-B14F-4D97-AF65-F5344CB8AC3E}">
        <p14:creationId xmlns:p14="http://schemas.microsoft.com/office/powerpoint/2010/main" val="225941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Inner Life of a Cell!	</a:t>
            </a:r>
          </a:p>
        </p:txBody>
      </p:sp>
      <p:sp>
        <p:nvSpPr>
          <p:cNvPr id="3" name="Content Placeholder 2"/>
          <p:cNvSpPr>
            <a:spLocks noGrp="1"/>
          </p:cNvSpPr>
          <p:nvPr>
            <p:ph idx="1"/>
          </p:nvPr>
        </p:nvSpPr>
        <p:spPr/>
        <p:txBody>
          <a:bodyPr/>
          <a:lstStyle/>
          <a:p>
            <a:r>
              <a:rPr lang="en-US" dirty="0"/>
              <a:t>Imagine an enzyme that synthesizes steroids such as testosterone or estrogen. Trace the path through the cell from the mRNA that specifies the enzyme (what molecule is an enzyme made of?).</a:t>
            </a:r>
          </a:p>
        </p:txBody>
      </p:sp>
    </p:spTree>
    <p:extLst>
      <p:ext uri="{BB962C8B-B14F-4D97-AF65-F5344CB8AC3E}">
        <p14:creationId xmlns:p14="http://schemas.microsoft.com/office/powerpoint/2010/main" val="28744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Inner Life of a Cell	</a:t>
            </a:r>
          </a:p>
        </p:txBody>
      </p:sp>
      <p:sp>
        <p:nvSpPr>
          <p:cNvPr id="3" name="Content Placeholder 2"/>
          <p:cNvSpPr>
            <a:spLocks noGrp="1"/>
          </p:cNvSpPr>
          <p:nvPr>
            <p:ph idx="1"/>
          </p:nvPr>
        </p:nvSpPr>
        <p:spPr/>
        <p:txBody>
          <a:bodyPr/>
          <a:lstStyle/>
          <a:p>
            <a:r>
              <a:rPr lang="en-US" dirty="0"/>
              <a:t>Imagine mRNA that codes for a motor protein or part of the cytoskeleton. Describe the proteins path through the </a:t>
            </a:r>
            <a:r>
              <a:rPr lang="en-US"/>
              <a:t>cell starting with mRNA.</a:t>
            </a:r>
            <a:endParaRPr lang="en-US" dirty="0"/>
          </a:p>
        </p:txBody>
      </p:sp>
    </p:spTree>
    <p:extLst>
      <p:ext uri="{BB962C8B-B14F-4D97-AF65-F5344CB8AC3E}">
        <p14:creationId xmlns:p14="http://schemas.microsoft.com/office/powerpoint/2010/main" val="1675012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else besides phospholipids and proteins?</a:t>
            </a:r>
          </a:p>
        </p:txBody>
      </p:sp>
      <p:sp>
        <p:nvSpPr>
          <p:cNvPr id="3" name="Content Placeholder 2"/>
          <p:cNvSpPr>
            <a:spLocks noGrp="1"/>
          </p:cNvSpPr>
          <p:nvPr>
            <p:ph sz="half" idx="1"/>
          </p:nvPr>
        </p:nvSpPr>
        <p:spPr/>
        <p:txBody>
          <a:bodyPr/>
          <a:lstStyle/>
          <a:p>
            <a:r>
              <a:rPr lang="en-US" b="1" dirty="0"/>
              <a:t>Cholesterol</a:t>
            </a:r>
          </a:p>
          <a:p>
            <a:pPr lvl="1"/>
            <a:r>
              <a:rPr lang="en-US" dirty="0"/>
              <a:t>At moderate temps, reduces fluidity by reducing phospholipid movement</a:t>
            </a:r>
          </a:p>
          <a:p>
            <a:pPr lvl="1"/>
            <a:r>
              <a:rPr lang="en-US" dirty="0"/>
              <a:t>At low temps, hinders solidification – disrupts tight packing of phospholipids</a:t>
            </a:r>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4648200" y="1600200"/>
            <a:ext cx="4397262" cy="3090554"/>
          </a:xfrm>
          <a:prstGeom prst="rect">
            <a:avLst/>
          </a:prstGeom>
        </p:spPr>
      </p:pic>
    </p:spTree>
    <p:extLst>
      <p:ext uri="{BB962C8B-B14F-4D97-AF65-F5344CB8AC3E}">
        <p14:creationId xmlns:p14="http://schemas.microsoft.com/office/powerpoint/2010/main" val="34441836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else?</a:t>
            </a:r>
          </a:p>
        </p:txBody>
      </p:sp>
      <p:sp>
        <p:nvSpPr>
          <p:cNvPr id="3" name="Content Placeholder 2"/>
          <p:cNvSpPr>
            <a:spLocks noGrp="1"/>
          </p:cNvSpPr>
          <p:nvPr>
            <p:ph idx="1"/>
          </p:nvPr>
        </p:nvSpPr>
        <p:spPr/>
        <p:txBody>
          <a:bodyPr/>
          <a:lstStyle/>
          <a:p>
            <a:r>
              <a:rPr lang="en-US" b="1" dirty="0" err="1"/>
              <a:t>Glycoproteins</a:t>
            </a:r>
            <a:r>
              <a:rPr lang="en-US" b="1" dirty="0"/>
              <a:t> and </a:t>
            </a:r>
            <a:r>
              <a:rPr lang="en-US" b="1" dirty="0" err="1"/>
              <a:t>Glycolipids</a:t>
            </a:r>
            <a:r>
              <a:rPr lang="en-US" b="1" dirty="0"/>
              <a:t>- cell “nametags”!</a:t>
            </a:r>
          </a:p>
          <a:p>
            <a:pPr lvl="1"/>
            <a:r>
              <a:rPr lang="en-US" b="1" dirty="0"/>
              <a:t>Carbohydrates</a:t>
            </a:r>
            <a:r>
              <a:rPr lang="en-US" dirty="0"/>
              <a:t> (</a:t>
            </a:r>
            <a:r>
              <a:rPr lang="en-US" dirty="0" err="1"/>
              <a:t>glyco</a:t>
            </a:r>
            <a:r>
              <a:rPr lang="en-US" dirty="0"/>
              <a:t>!) -short, branched, &lt; 15 sugar units- bonded to </a:t>
            </a:r>
            <a:r>
              <a:rPr lang="en-US" b="1" dirty="0"/>
              <a:t>proteins or to lipids </a:t>
            </a:r>
            <a:r>
              <a:rPr lang="en-US" dirty="0"/>
              <a:t>in cell membrane</a:t>
            </a:r>
          </a:p>
          <a:p>
            <a:pPr lvl="1"/>
            <a:r>
              <a:rPr lang="en-US" dirty="0"/>
              <a:t>Cell to cell recognition </a:t>
            </a:r>
          </a:p>
        </p:txBody>
      </p:sp>
      <p:pic>
        <p:nvPicPr>
          <p:cNvPr id="5" name="Picture 4"/>
          <p:cNvPicPr>
            <a:picLocks noChangeAspect="1"/>
          </p:cNvPicPr>
          <p:nvPr/>
        </p:nvPicPr>
        <p:blipFill>
          <a:blip r:embed="rId2"/>
          <a:stretch>
            <a:fillRect/>
          </a:stretch>
        </p:blipFill>
        <p:spPr>
          <a:xfrm rot="10800000" flipV="1">
            <a:off x="2478554" y="4756266"/>
            <a:ext cx="3993992" cy="2101734"/>
          </a:xfrm>
          <a:prstGeom prst="rect">
            <a:avLst/>
          </a:prstGeom>
        </p:spPr>
      </p:pic>
    </p:spTree>
    <p:extLst>
      <p:ext uri="{BB962C8B-B14F-4D97-AF65-F5344CB8AC3E}">
        <p14:creationId xmlns:p14="http://schemas.microsoft.com/office/powerpoint/2010/main" val="16772371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Plasma Membrane</a:t>
            </a:r>
          </a:p>
        </p:txBody>
      </p:sp>
      <p:sp>
        <p:nvSpPr>
          <p:cNvPr id="3" name="Content Placeholder 2"/>
          <p:cNvSpPr>
            <a:spLocks noGrp="1"/>
          </p:cNvSpPr>
          <p:nvPr>
            <p:ph sz="half" idx="4294967295"/>
          </p:nvPr>
        </p:nvSpPr>
        <p:spPr>
          <a:xfrm>
            <a:off x="0" y="1600200"/>
            <a:ext cx="4038600" cy="4525963"/>
          </a:xfrm>
        </p:spPr>
        <p:txBody>
          <a:bodyPr>
            <a:normAutofit fontScale="85000" lnSpcReduction="20000"/>
          </a:bodyPr>
          <a:lstStyle/>
          <a:p>
            <a:r>
              <a:rPr lang="en-US" dirty="0"/>
              <a:t>Embedded proteins</a:t>
            </a:r>
          </a:p>
          <a:p>
            <a:pPr lvl="1"/>
            <a:r>
              <a:rPr lang="en-US" dirty="0"/>
              <a:t>Regions with hydrophilic charged and polar side groups and hydrophobic </a:t>
            </a:r>
            <a:r>
              <a:rPr lang="en-US" dirty="0" err="1"/>
              <a:t>nonpolar</a:t>
            </a:r>
            <a:r>
              <a:rPr lang="en-US" dirty="0"/>
              <a:t> side groups</a:t>
            </a:r>
          </a:p>
          <a:p>
            <a:pPr lvl="1"/>
            <a:r>
              <a:rPr lang="en-US" b="1" dirty="0"/>
              <a:t>Transport proteins </a:t>
            </a:r>
            <a:r>
              <a:rPr lang="en-US" dirty="0"/>
              <a:t>(some are channel proteins) </a:t>
            </a:r>
          </a:p>
          <a:p>
            <a:pPr lvl="2"/>
            <a:r>
              <a:rPr lang="en-US" dirty="0"/>
              <a:t>Span the membrane</a:t>
            </a:r>
          </a:p>
          <a:p>
            <a:pPr lvl="2"/>
            <a:r>
              <a:rPr lang="en-US" dirty="0"/>
              <a:t>Allow passage of large polar molecules and ions</a:t>
            </a:r>
          </a:p>
          <a:p>
            <a:pPr lvl="2"/>
            <a:r>
              <a:rPr lang="en-US" dirty="0"/>
              <a:t>AQUAPORINS </a:t>
            </a:r>
          </a:p>
          <a:p>
            <a:pPr lvl="3"/>
            <a:r>
              <a:rPr lang="en-US" dirty="0"/>
              <a:t> channel protein for water</a:t>
            </a:r>
          </a:p>
        </p:txBody>
      </p:sp>
      <p:pic>
        <p:nvPicPr>
          <p:cNvPr id="5" name="Picture 4"/>
          <p:cNvPicPr>
            <a:picLocks noChangeAspect="1"/>
          </p:cNvPicPr>
          <p:nvPr/>
        </p:nvPicPr>
        <p:blipFill>
          <a:blip r:embed="rId2"/>
          <a:stretch>
            <a:fillRect/>
          </a:stretch>
        </p:blipFill>
        <p:spPr>
          <a:xfrm>
            <a:off x="4648200" y="2669714"/>
            <a:ext cx="4238450" cy="1648286"/>
          </a:xfrm>
          <a:prstGeom prst="rect">
            <a:avLst/>
          </a:prstGeom>
        </p:spPr>
      </p:pic>
    </p:spTree>
    <p:extLst>
      <p:ext uri="{BB962C8B-B14F-4D97-AF65-F5344CB8AC3E}">
        <p14:creationId xmlns:p14="http://schemas.microsoft.com/office/powerpoint/2010/main" val="2675483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a:t>Transport summary</a:t>
            </a:r>
          </a:p>
        </p:txBody>
      </p:sp>
      <p:pic>
        <p:nvPicPr>
          <p:cNvPr id="29699" name="Picture 4"/>
          <p:cNvPicPr>
            <a:picLocks noChangeAspect="1" noChangeArrowheads="1"/>
          </p:cNvPicPr>
          <p:nvPr/>
        </p:nvPicPr>
        <p:blipFill>
          <a:blip r:embed="rId5">
            <a:extLst>
              <a:ext uri="{28A0092B-C50C-407E-A947-70E740481C1C}">
                <a14:useLocalDpi xmlns:a14="http://schemas.microsoft.com/office/drawing/2010/main" val="0"/>
              </a:ext>
            </a:extLst>
          </a:blip>
          <a:srcRect b="4539"/>
          <a:stretch>
            <a:fillRect/>
          </a:stretch>
        </p:blipFill>
        <p:spPr bwMode="auto">
          <a:xfrm>
            <a:off x="457200" y="1341438"/>
            <a:ext cx="8305800"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5"/>
          <p:cNvSpPr>
            <a:spLocks noChangeArrowheads="1"/>
          </p:cNvSpPr>
          <p:nvPr/>
        </p:nvSpPr>
        <p:spPr bwMode="auto">
          <a:xfrm>
            <a:off x="4264025" y="1631111"/>
            <a:ext cx="2222500" cy="4987925"/>
          </a:xfrm>
          <a:prstGeom prst="rect">
            <a:avLst/>
          </a:prstGeom>
          <a:solidFill>
            <a:srgbClr val="FEF7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endParaRPr lang="en-US" altLang="en-US"/>
          </a:p>
        </p:txBody>
      </p:sp>
      <p:sp>
        <p:nvSpPr>
          <p:cNvPr id="503815" name="Rectangle 7"/>
          <p:cNvSpPr>
            <a:spLocks noChangeArrowheads="1"/>
          </p:cNvSpPr>
          <p:nvPr/>
        </p:nvSpPr>
        <p:spPr bwMode="auto">
          <a:xfrm>
            <a:off x="4264025" y="1439863"/>
            <a:ext cx="1900238" cy="968375"/>
          </a:xfrm>
          <a:prstGeom prst="rect">
            <a:avLst/>
          </a:prstGeom>
          <a:solidFill>
            <a:srgbClr val="FEF7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a:lnSpc>
                <a:spcPct val="90000"/>
              </a:lnSpc>
            </a:pPr>
            <a:r>
              <a:rPr lang="en-US" altLang="en-US" sz="3200" b="1">
                <a:solidFill>
                  <a:srgbClr val="000000"/>
                </a:solidFill>
              </a:rPr>
              <a:t>simple</a:t>
            </a:r>
            <a:br>
              <a:rPr lang="en-US" altLang="en-US" sz="3200" b="1">
                <a:solidFill>
                  <a:srgbClr val="000000"/>
                </a:solidFill>
              </a:rPr>
            </a:br>
            <a:r>
              <a:rPr lang="en-US" altLang="en-US" sz="3200" b="1">
                <a:solidFill>
                  <a:srgbClr val="000000"/>
                </a:solidFill>
              </a:rPr>
              <a:t>diffusion</a:t>
            </a:r>
            <a:endParaRPr lang="en-US" altLang="en-US" sz="3200" b="1">
              <a:solidFill>
                <a:schemeClr val="tx2"/>
              </a:solidFill>
            </a:endParaRPr>
          </a:p>
        </p:txBody>
      </p:sp>
      <p:sp>
        <p:nvSpPr>
          <p:cNvPr id="503816" name="Rectangle 8"/>
          <p:cNvSpPr>
            <a:spLocks noChangeArrowheads="1"/>
          </p:cNvSpPr>
          <p:nvPr/>
        </p:nvSpPr>
        <p:spPr bwMode="auto">
          <a:xfrm>
            <a:off x="4264025" y="2935288"/>
            <a:ext cx="2081213" cy="1066800"/>
          </a:xfrm>
          <a:prstGeom prst="rect">
            <a:avLst/>
          </a:prstGeom>
          <a:solidFill>
            <a:srgbClr val="FEF7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a:r>
              <a:rPr lang="en-US" altLang="en-US" sz="3200" b="1">
                <a:solidFill>
                  <a:srgbClr val="000000"/>
                </a:solidFill>
              </a:rPr>
              <a:t>facilitated</a:t>
            </a:r>
            <a:br>
              <a:rPr lang="en-US" altLang="en-US" sz="3200" b="1">
                <a:solidFill>
                  <a:srgbClr val="000000"/>
                </a:solidFill>
              </a:rPr>
            </a:br>
            <a:r>
              <a:rPr lang="en-US" altLang="en-US" sz="3200" b="1">
                <a:solidFill>
                  <a:srgbClr val="000000"/>
                </a:solidFill>
              </a:rPr>
              <a:t>diffusion</a:t>
            </a:r>
            <a:endParaRPr lang="en-US" altLang="en-US" sz="3200" b="1">
              <a:solidFill>
                <a:schemeClr val="tx2"/>
              </a:solidFill>
            </a:endParaRPr>
          </a:p>
        </p:txBody>
      </p:sp>
      <p:sp>
        <p:nvSpPr>
          <p:cNvPr id="503817" name="Rectangle 9"/>
          <p:cNvSpPr>
            <a:spLocks noChangeArrowheads="1"/>
          </p:cNvSpPr>
          <p:nvPr/>
        </p:nvSpPr>
        <p:spPr bwMode="auto">
          <a:xfrm>
            <a:off x="4264025" y="5276850"/>
            <a:ext cx="1968500" cy="1066800"/>
          </a:xfrm>
          <a:prstGeom prst="rect">
            <a:avLst/>
          </a:prstGeom>
          <a:solidFill>
            <a:srgbClr val="FEF7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a:r>
              <a:rPr lang="en-US" altLang="en-US" sz="3200" b="1">
                <a:solidFill>
                  <a:srgbClr val="000000"/>
                </a:solidFill>
              </a:rPr>
              <a:t>active</a:t>
            </a:r>
            <a:br>
              <a:rPr lang="en-US" altLang="en-US" sz="3200" b="1">
                <a:solidFill>
                  <a:srgbClr val="000000"/>
                </a:solidFill>
              </a:rPr>
            </a:br>
            <a:r>
              <a:rPr lang="en-US" altLang="en-US" sz="3200" b="1">
                <a:solidFill>
                  <a:srgbClr val="000000"/>
                </a:solidFill>
              </a:rPr>
              <a:t>transport</a:t>
            </a:r>
            <a:endParaRPr lang="en-US" altLang="en-US" sz="3200" b="1">
              <a:solidFill>
                <a:schemeClr val="tx2"/>
              </a:solidFill>
            </a:endParaRPr>
          </a:p>
        </p:txBody>
      </p:sp>
      <p:sp>
        <p:nvSpPr>
          <p:cNvPr id="503818" name="AutoShape 10"/>
          <p:cNvSpPr>
            <a:spLocks noChangeArrowheads="1"/>
          </p:cNvSpPr>
          <p:nvPr/>
        </p:nvSpPr>
        <p:spPr bwMode="auto">
          <a:xfrm>
            <a:off x="6084888" y="4962525"/>
            <a:ext cx="1295400" cy="1295400"/>
          </a:xfrm>
          <a:prstGeom prst="irregularSeal1">
            <a:avLst/>
          </a:prstGeom>
          <a:solidFill>
            <a:srgbClr val="ED001D"/>
          </a:solidFill>
          <a:ln w="38100">
            <a:solidFill>
              <a:srgbClr val="FF6404"/>
            </a:solidFill>
            <a:miter lim="800000"/>
            <a:headEnd/>
            <a:tailEnd/>
          </a:ln>
        </p:spPr>
        <p:txBody>
          <a:bodyPr wrap="none" anchor="ct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r>
              <a:rPr lang="en-US" altLang="en-US" b="1">
                <a:solidFill>
                  <a:schemeClr val="bg1"/>
                </a:solidFill>
              </a:rPr>
              <a:t>ATP</a:t>
            </a:r>
          </a:p>
        </p:txBody>
      </p:sp>
      <p:sp>
        <p:nvSpPr>
          <p:cNvPr id="2" name="TextBox 1"/>
          <p:cNvSpPr txBox="1"/>
          <p:nvPr/>
        </p:nvSpPr>
        <p:spPr>
          <a:xfrm>
            <a:off x="6992938" y="5418707"/>
            <a:ext cx="1981200" cy="1200329"/>
          </a:xfrm>
          <a:prstGeom prst="rect">
            <a:avLst/>
          </a:prstGeom>
          <a:noFill/>
          <a:ln w="12700" cmpd="sng">
            <a:solidFill>
              <a:schemeClr val="tx1"/>
            </a:solidFill>
          </a:ln>
        </p:spPr>
        <p:txBody>
          <a:bodyPr wrap="square" rtlCol="0">
            <a:spAutoFit/>
          </a:bodyPr>
          <a:lstStyle/>
          <a:p>
            <a:r>
              <a:rPr lang="en-US" dirty="0"/>
              <a:t>Small, nonpolar molecules such as O</a:t>
            </a:r>
            <a:r>
              <a:rPr lang="en-US" baseline="-25000" dirty="0"/>
              <a:t>2</a:t>
            </a:r>
            <a:r>
              <a:rPr lang="en-US" dirty="0"/>
              <a:t>, CO</a:t>
            </a:r>
            <a:r>
              <a:rPr lang="en-US" baseline="-25000" dirty="0"/>
              <a:t>2</a:t>
            </a:r>
            <a:r>
              <a:rPr lang="en-US" dirty="0"/>
              <a:t>, NH</a:t>
            </a:r>
            <a:r>
              <a:rPr lang="en-US" baseline="-25000" dirty="0"/>
              <a:t>3</a:t>
            </a:r>
            <a:r>
              <a:rPr lang="en-US" dirty="0"/>
              <a:t> ?</a:t>
            </a:r>
          </a:p>
          <a:p>
            <a:endParaRPr lang="en-US" dirty="0"/>
          </a:p>
        </p:txBody>
      </p:sp>
      <p:cxnSp>
        <p:nvCxnSpPr>
          <p:cNvPr id="4" name="Straight Arrow Connector 3"/>
          <p:cNvCxnSpPr/>
          <p:nvPr/>
        </p:nvCxnSpPr>
        <p:spPr>
          <a:xfrm flipH="1" flipV="1">
            <a:off x="5697538" y="2408239"/>
            <a:ext cx="1846262" cy="301046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92938" y="762000"/>
            <a:ext cx="1770062" cy="1754326"/>
          </a:xfrm>
          <a:prstGeom prst="rect">
            <a:avLst/>
          </a:prstGeom>
          <a:noFill/>
          <a:ln w="12700" cmpd="sng">
            <a:solidFill>
              <a:schemeClr val="tx1"/>
            </a:solidFill>
          </a:ln>
        </p:spPr>
        <p:txBody>
          <a:bodyPr wrap="square" rtlCol="0">
            <a:spAutoFit/>
          </a:bodyPr>
          <a:lstStyle/>
          <a:p>
            <a:r>
              <a:rPr lang="en-US" dirty="0"/>
              <a:t>Polar and larger molecules (not too big) and ions such as H</a:t>
            </a:r>
            <a:r>
              <a:rPr lang="en-US" baseline="-25000" dirty="0"/>
              <a:t>2</a:t>
            </a:r>
            <a:r>
              <a:rPr lang="en-US" dirty="0"/>
              <a:t>O and C</a:t>
            </a:r>
            <a:r>
              <a:rPr lang="en-US" baseline="-25000" dirty="0"/>
              <a:t>6</a:t>
            </a:r>
            <a:r>
              <a:rPr lang="en-US" dirty="0"/>
              <a:t>H</a:t>
            </a:r>
            <a:r>
              <a:rPr lang="en-US" baseline="-25000" dirty="0"/>
              <a:t>12</a:t>
            </a:r>
            <a:r>
              <a:rPr lang="en-US" dirty="0"/>
              <a:t>O</a:t>
            </a:r>
            <a:r>
              <a:rPr lang="en-US" baseline="-25000" dirty="0"/>
              <a:t>6</a:t>
            </a:r>
            <a:r>
              <a:rPr lang="en-US" dirty="0"/>
              <a:t> (glucose)</a:t>
            </a:r>
          </a:p>
        </p:txBody>
      </p:sp>
      <p:cxnSp>
        <p:nvCxnSpPr>
          <p:cNvPr id="14" name="Straight Arrow Connector 13"/>
          <p:cNvCxnSpPr/>
          <p:nvPr/>
        </p:nvCxnSpPr>
        <p:spPr>
          <a:xfrm flipH="1">
            <a:off x="5029200" y="2133600"/>
            <a:ext cx="1963738" cy="9144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013353" y="3886200"/>
            <a:ext cx="2607316" cy="1477328"/>
          </a:xfrm>
          <a:prstGeom prst="rect">
            <a:avLst/>
          </a:prstGeom>
          <a:noFill/>
          <a:ln w="12700" cmpd="sng">
            <a:solidFill>
              <a:schemeClr val="tx1"/>
            </a:solidFill>
          </a:ln>
        </p:spPr>
        <p:txBody>
          <a:bodyPr wrap="square" rtlCol="0">
            <a:spAutoFit/>
          </a:bodyPr>
          <a:lstStyle/>
          <a:p>
            <a:r>
              <a:rPr lang="en-US" dirty="0"/>
              <a:t>This is a: </a:t>
            </a:r>
          </a:p>
          <a:p>
            <a:r>
              <a:rPr lang="en-US" dirty="0"/>
              <a:t>Channel protein </a:t>
            </a:r>
          </a:p>
          <a:p>
            <a:r>
              <a:rPr lang="en-US" dirty="0"/>
              <a:t>special one for water called an: </a:t>
            </a:r>
          </a:p>
          <a:p>
            <a:r>
              <a:rPr lang="en-US" dirty="0"/>
              <a:t>aquaporin</a:t>
            </a:r>
          </a:p>
        </p:txBody>
      </p:sp>
      <p:cxnSp>
        <p:nvCxnSpPr>
          <p:cNvPr id="20" name="Straight Arrow Connector 19"/>
          <p:cNvCxnSpPr/>
          <p:nvPr/>
        </p:nvCxnSpPr>
        <p:spPr>
          <a:xfrm flipH="1" flipV="1">
            <a:off x="3048000" y="3913473"/>
            <a:ext cx="965353" cy="21160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562600" y="4787897"/>
            <a:ext cx="1430338" cy="82232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858000" y="3352800"/>
            <a:ext cx="1752600" cy="1477328"/>
          </a:xfrm>
          <a:prstGeom prst="rect">
            <a:avLst/>
          </a:prstGeom>
          <a:noFill/>
        </p:spPr>
        <p:txBody>
          <a:bodyPr wrap="square" rtlCol="0">
            <a:spAutoFit/>
          </a:bodyPr>
          <a:lstStyle/>
          <a:p>
            <a:r>
              <a:rPr lang="en-US" dirty="0"/>
              <a:t>Transporting ions or molecules AGAINST a gradient</a:t>
            </a:r>
          </a:p>
        </p:txBody>
      </p:sp>
    </p:spTree>
    <p:extLst>
      <p:ext uri="{BB962C8B-B14F-4D97-AF65-F5344CB8AC3E}">
        <p14:creationId xmlns:p14="http://schemas.microsoft.com/office/powerpoint/2010/main" val="570971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3815"/>
                                        </p:tgtEl>
                                        <p:attrNameLst>
                                          <p:attrName>style.visibility</p:attrName>
                                        </p:attrNameLst>
                                      </p:cBhvr>
                                      <p:to>
                                        <p:strVal val="visible"/>
                                      </p:to>
                                    </p:set>
                                    <p:anim calcmode="lin" valueType="num">
                                      <p:cBhvr additive="base">
                                        <p:cTn id="7" dur="500" fill="hold"/>
                                        <p:tgtEl>
                                          <p:spTgt spid="503815"/>
                                        </p:tgtEl>
                                        <p:attrNameLst>
                                          <p:attrName>ppt_x</p:attrName>
                                        </p:attrNameLst>
                                      </p:cBhvr>
                                      <p:tavLst>
                                        <p:tav tm="0">
                                          <p:val>
                                            <p:strVal val="0-#ppt_w/2"/>
                                          </p:val>
                                        </p:tav>
                                        <p:tav tm="100000">
                                          <p:val>
                                            <p:strVal val="#ppt_x"/>
                                          </p:val>
                                        </p:tav>
                                      </p:tavLst>
                                    </p:anim>
                                    <p:anim calcmode="lin" valueType="num">
                                      <p:cBhvr additive="base">
                                        <p:cTn id="8" dur="500" fill="hold"/>
                                        <p:tgtEl>
                                          <p:spTgt spid="5038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3816"/>
                                        </p:tgtEl>
                                        <p:attrNameLst>
                                          <p:attrName>style.visibility</p:attrName>
                                        </p:attrNameLst>
                                      </p:cBhvr>
                                      <p:to>
                                        <p:strVal val="visible"/>
                                      </p:to>
                                    </p:set>
                                    <p:anim calcmode="lin" valueType="num">
                                      <p:cBhvr additive="base">
                                        <p:cTn id="13" dur="500" fill="hold"/>
                                        <p:tgtEl>
                                          <p:spTgt spid="503816"/>
                                        </p:tgtEl>
                                        <p:attrNameLst>
                                          <p:attrName>ppt_x</p:attrName>
                                        </p:attrNameLst>
                                      </p:cBhvr>
                                      <p:tavLst>
                                        <p:tav tm="0">
                                          <p:val>
                                            <p:strVal val="0-#ppt_w/2"/>
                                          </p:val>
                                        </p:tav>
                                        <p:tav tm="100000">
                                          <p:val>
                                            <p:strVal val="#ppt_x"/>
                                          </p:val>
                                        </p:tav>
                                      </p:tavLst>
                                    </p:anim>
                                    <p:anim calcmode="lin" valueType="num">
                                      <p:cBhvr additive="base">
                                        <p:cTn id="14" dur="500" fill="hold"/>
                                        <p:tgtEl>
                                          <p:spTgt spid="5038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3817"/>
                                        </p:tgtEl>
                                        <p:attrNameLst>
                                          <p:attrName>style.visibility</p:attrName>
                                        </p:attrNameLst>
                                      </p:cBhvr>
                                      <p:to>
                                        <p:strVal val="visible"/>
                                      </p:to>
                                    </p:set>
                                    <p:anim calcmode="lin" valueType="num">
                                      <p:cBhvr additive="base">
                                        <p:cTn id="19" dur="500" fill="hold"/>
                                        <p:tgtEl>
                                          <p:spTgt spid="503817"/>
                                        </p:tgtEl>
                                        <p:attrNameLst>
                                          <p:attrName>ppt_x</p:attrName>
                                        </p:attrNameLst>
                                      </p:cBhvr>
                                      <p:tavLst>
                                        <p:tav tm="0">
                                          <p:val>
                                            <p:strVal val="0-#ppt_w/2"/>
                                          </p:val>
                                        </p:tav>
                                        <p:tav tm="100000">
                                          <p:val>
                                            <p:strVal val="#ppt_x"/>
                                          </p:val>
                                        </p:tav>
                                      </p:tavLst>
                                    </p:anim>
                                    <p:anim calcmode="lin" valueType="num">
                                      <p:cBhvr additive="base">
                                        <p:cTn id="20" dur="500" fill="hold"/>
                                        <p:tgtEl>
                                          <p:spTgt spid="5038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503818"/>
                                        </p:tgtEl>
                                        <p:attrNameLst>
                                          <p:attrName>style.visibility</p:attrName>
                                        </p:attrNameLst>
                                      </p:cBhvr>
                                      <p:to>
                                        <p:strVal val="visible"/>
                                      </p:to>
                                    </p:set>
                                    <p:animEffect transition="in" filter="circle(out)">
                                      <p:cBhvr>
                                        <p:cTn id="25" dur="500"/>
                                        <p:tgtEl>
                                          <p:spTgt spid="503818"/>
                                        </p:tgtEl>
                                      </p:cBhvr>
                                    </p:animEffect>
                                  </p:childTnLst>
                                  <p:subTnLst>
                                    <p:audio>
                                      <p:cMediaNode>
                                        <p:cTn display="0" masterRel="sameClick">
                                          <p:stCondLst>
                                            <p:cond evt="begin" delay="0">
                                              <p:tn val="23"/>
                                            </p:cond>
                                          </p:stCondLst>
                                          <p:endCondLst>
                                            <p:cond evt="onStopAudio" delay="0">
                                              <p:tgtEl>
                                                <p:sldTgt/>
                                              </p:tgtEl>
                                            </p:cond>
                                          </p:endCondLst>
                                        </p:cTn>
                                        <p:tgtEl>
                                          <p:sndTgt r:embed="rId4" name="Explosion"/>
                                        </p:tgtEl>
                                      </p:cMediaNode>
                                    </p:audio>
                                  </p:sub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 calcmode="lin" valueType="num">
                                      <p:cBhvr additive="base">
                                        <p:cTn id="4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0">
                                            <p:txEl>
                                              <p:pRg st="1" end="1"/>
                                            </p:txEl>
                                          </p:spTgt>
                                        </p:tgtEl>
                                        <p:attrNameLst>
                                          <p:attrName>style.visibility</p:attrName>
                                        </p:attrNameLst>
                                      </p:cBhvr>
                                      <p:to>
                                        <p:strVal val="visible"/>
                                      </p:to>
                                    </p:set>
                                    <p:animEffect transition="in" filter="fade">
                                      <p:cBhvr>
                                        <p:cTn id="57" dur="1000"/>
                                        <p:tgtEl>
                                          <p:spTgt spid="10">
                                            <p:txEl>
                                              <p:pRg st="1" end="1"/>
                                            </p:txEl>
                                          </p:spTgt>
                                        </p:tgtEl>
                                      </p:cBhvr>
                                    </p:animEffect>
                                    <p:anim calcmode="lin" valueType="num">
                                      <p:cBhvr>
                                        <p:cTn id="58"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9"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
                                            <p:txEl>
                                              <p:pRg st="2" end="2"/>
                                            </p:txEl>
                                          </p:spTgt>
                                        </p:tgtEl>
                                        <p:attrNameLst>
                                          <p:attrName>style.visibility</p:attrName>
                                        </p:attrNameLst>
                                      </p:cBhvr>
                                      <p:to>
                                        <p:strVal val="visible"/>
                                      </p:to>
                                    </p:set>
                                    <p:animEffect transition="in" filter="fade">
                                      <p:cBhvr>
                                        <p:cTn id="64" dur="500"/>
                                        <p:tgtEl>
                                          <p:spTgt spid="10">
                                            <p:txEl>
                                              <p:pRg st="2" end="2"/>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10">
                                            <p:txEl>
                                              <p:pRg st="3" end="3"/>
                                            </p:txEl>
                                          </p:spTgt>
                                        </p:tgtEl>
                                        <p:attrNameLst>
                                          <p:attrName>style.visibility</p:attrName>
                                        </p:attrNameLst>
                                      </p:cBhvr>
                                      <p:to>
                                        <p:strVal val="visible"/>
                                      </p:to>
                                    </p:set>
                                    <p:animEffect transition="in" filter="fade">
                                      <p:cBhvr>
                                        <p:cTn id="69" dur="1000"/>
                                        <p:tgtEl>
                                          <p:spTgt spid="10">
                                            <p:txEl>
                                              <p:pRg st="3" end="3"/>
                                            </p:txEl>
                                          </p:spTgt>
                                        </p:tgtEl>
                                      </p:cBhvr>
                                    </p:animEffect>
                                    <p:anim calcmode="lin" valueType="num">
                                      <p:cBhvr>
                                        <p:cTn id="70"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barn(inVertical)">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barn(inVertical)">
                                      <p:cBhvr>
                                        <p:cTn id="8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5" grpId="0" animBg="1" autoUpdateAnimBg="0"/>
      <p:bldP spid="503816" grpId="0" animBg="1" autoUpdateAnimBg="0"/>
      <p:bldP spid="503817" grpId="0" animBg="1" autoUpdateAnimBg="0"/>
      <p:bldP spid="503818" grpId="0" animBg="1" autoUpdateAnimBg="0"/>
      <p:bldP spid="2" grpId="0" animBg="1"/>
      <p:bldP spid="6"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6AAB67-9BD0-4363-B4E8-0A1903C98897}"/>
              </a:ext>
            </a:extLst>
          </p:cNvPr>
          <p:cNvPicPr>
            <a:picLocks noChangeAspect="1"/>
          </p:cNvPicPr>
          <p:nvPr/>
        </p:nvPicPr>
        <p:blipFill>
          <a:blip r:embed="rId2"/>
          <a:stretch>
            <a:fillRect/>
          </a:stretch>
        </p:blipFill>
        <p:spPr>
          <a:xfrm>
            <a:off x="771425" y="1066800"/>
            <a:ext cx="7601149" cy="5133012"/>
          </a:xfrm>
          <a:prstGeom prst="rect">
            <a:avLst/>
          </a:prstGeom>
        </p:spPr>
      </p:pic>
      <p:sp>
        <p:nvSpPr>
          <p:cNvPr id="9" name="Title 8">
            <a:extLst>
              <a:ext uri="{FF2B5EF4-FFF2-40B4-BE49-F238E27FC236}">
                <a16:creationId xmlns:a16="http://schemas.microsoft.com/office/drawing/2014/main" id="{6237AA1A-0823-4FFC-9ADB-A4565CC6E92B}"/>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750062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89FAD-BEE0-46DC-A02B-19D6A4D22760}"/>
              </a:ext>
            </a:extLst>
          </p:cNvPr>
          <p:cNvSpPr>
            <a:spLocks noGrp="1"/>
          </p:cNvSpPr>
          <p:nvPr>
            <p:ph type="title"/>
          </p:nvPr>
        </p:nvSpPr>
        <p:spPr/>
        <p:txBody>
          <a:bodyPr/>
          <a:lstStyle/>
          <a:p>
            <a:r>
              <a:rPr lang="en-US" dirty="0"/>
              <a:t>Protein PUMP</a:t>
            </a:r>
          </a:p>
        </p:txBody>
      </p:sp>
      <p:sp>
        <p:nvSpPr>
          <p:cNvPr id="3" name="Content Placeholder 2">
            <a:extLst>
              <a:ext uri="{FF2B5EF4-FFF2-40B4-BE49-F238E27FC236}">
                <a16:creationId xmlns:a16="http://schemas.microsoft.com/office/drawing/2014/main" id="{131DBAA8-72AE-4AC9-BFB3-0D0059FA1C08}"/>
              </a:ext>
            </a:extLst>
          </p:cNvPr>
          <p:cNvSpPr>
            <a:spLocks noGrp="1"/>
          </p:cNvSpPr>
          <p:nvPr>
            <p:ph idx="1"/>
          </p:nvPr>
        </p:nvSpPr>
        <p:spPr/>
        <p:txBody>
          <a:bodyPr/>
          <a:lstStyle/>
          <a:p>
            <a:pPr marL="0" indent="0">
              <a:buNone/>
            </a:pPr>
            <a:r>
              <a:rPr lang="en-US" dirty="0"/>
              <a:t>Pump:</a:t>
            </a:r>
          </a:p>
          <a:p>
            <a:pPr marL="0" indent="0">
              <a:buNone/>
            </a:pPr>
            <a:endParaRPr lang="en-US" dirty="0"/>
          </a:p>
        </p:txBody>
      </p:sp>
      <p:pic>
        <p:nvPicPr>
          <p:cNvPr id="4" name="Picture 3">
            <a:extLst>
              <a:ext uri="{FF2B5EF4-FFF2-40B4-BE49-F238E27FC236}">
                <a16:creationId xmlns:a16="http://schemas.microsoft.com/office/drawing/2014/main" id="{9FDFF56F-86A2-44AB-90C1-8CF436ED5D6A}"/>
              </a:ext>
            </a:extLst>
          </p:cNvPr>
          <p:cNvPicPr>
            <a:picLocks noChangeAspect="1"/>
          </p:cNvPicPr>
          <p:nvPr/>
        </p:nvPicPr>
        <p:blipFill>
          <a:blip r:embed="rId2"/>
          <a:stretch>
            <a:fillRect/>
          </a:stretch>
        </p:blipFill>
        <p:spPr>
          <a:xfrm>
            <a:off x="3063636" y="1162050"/>
            <a:ext cx="3016728" cy="5440362"/>
          </a:xfrm>
          <a:prstGeom prst="rect">
            <a:avLst/>
          </a:prstGeom>
        </p:spPr>
      </p:pic>
    </p:spTree>
    <p:extLst>
      <p:ext uri="{BB962C8B-B14F-4D97-AF65-F5344CB8AC3E}">
        <p14:creationId xmlns:p14="http://schemas.microsoft.com/office/powerpoint/2010/main" val="1049763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Endomembrane System?</a:t>
            </a: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2076729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153CA-9A17-4F00-9948-C23740EF88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55FC3BF-382A-4DA0-8514-018AB433175A}"/>
              </a:ext>
            </a:extLst>
          </p:cNvPr>
          <p:cNvSpPr>
            <a:spLocks noGrp="1"/>
          </p:cNvSpPr>
          <p:nvPr>
            <p:ph idx="1"/>
          </p:nvPr>
        </p:nvSpPr>
        <p:spPr/>
        <p:txBody>
          <a:bodyPr/>
          <a:lstStyle/>
          <a:p>
            <a:r>
              <a:rPr lang="en-US" dirty="0"/>
              <a:t>Cotransport (carried together)</a:t>
            </a:r>
          </a:p>
        </p:txBody>
      </p:sp>
      <p:pic>
        <p:nvPicPr>
          <p:cNvPr id="4" name="Picture 3">
            <a:extLst>
              <a:ext uri="{FF2B5EF4-FFF2-40B4-BE49-F238E27FC236}">
                <a16:creationId xmlns:a16="http://schemas.microsoft.com/office/drawing/2014/main" id="{063A5A92-FB1B-4BE8-9639-0C6D71C02B9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136981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a:t>How about large molecules?</a:t>
            </a:r>
          </a:p>
        </p:txBody>
      </p:sp>
      <p:sp>
        <p:nvSpPr>
          <p:cNvPr id="505859" name="Rectangle 3" descr="Rectangle: Click to edit Master text styles&#10;Second level&#10;Third level&#10;Fourth level&#10;Fifth level"/>
          <p:cNvSpPr>
            <a:spLocks noGrp="1" noChangeArrowheads="1"/>
          </p:cNvSpPr>
          <p:nvPr>
            <p:ph type="body" idx="1"/>
          </p:nvPr>
        </p:nvSpPr>
        <p:spPr>
          <a:xfrm>
            <a:off x="830263" y="1371600"/>
            <a:ext cx="8153400" cy="3373438"/>
          </a:xfrm>
        </p:spPr>
        <p:txBody>
          <a:bodyPr>
            <a:normAutofit lnSpcReduction="10000"/>
          </a:bodyPr>
          <a:lstStyle/>
          <a:p>
            <a:pPr eaLnBrk="1" hangingPunct="1"/>
            <a:r>
              <a:rPr lang="en-US" altLang="en-US" dirty="0"/>
              <a:t>Moving large molecules (macromolecules like proteins) into &amp; out of cell</a:t>
            </a:r>
          </a:p>
          <a:p>
            <a:pPr lvl="1" eaLnBrk="1" hangingPunct="1"/>
            <a:r>
              <a:rPr lang="en-US" altLang="en-US" dirty="0"/>
              <a:t>through vesicles &amp; vacuoles</a:t>
            </a:r>
          </a:p>
          <a:p>
            <a:pPr lvl="1" eaLnBrk="1" hangingPunct="1"/>
            <a:r>
              <a:rPr lang="en-US" altLang="en-US" u="sng" dirty="0">
                <a:solidFill>
                  <a:srgbClr val="CC0000"/>
                </a:solidFill>
              </a:rPr>
              <a:t>endocytosis</a:t>
            </a:r>
            <a:endParaRPr lang="en-US" altLang="en-US" dirty="0"/>
          </a:p>
          <a:p>
            <a:pPr lvl="2" eaLnBrk="1" hangingPunct="1"/>
            <a:r>
              <a:rPr lang="en-US" altLang="en-US" u="sng" dirty="0">
                <a:solidFill>
                  <a:srgbClr val="CC0000"/>
                </a:solidFill>
              </a:rPr>
              <a:t>phagocytosis</a:t>
            </a:r>
            <a:r>
              <a:rPr lang="en-US" altLang="en-US" dirty="0"/>
              <a:t> = “cellular eating”</a:t>
            </a:r>
          </a:p>
          <a:p>
            <a:pPr lvl="2" eaLnBrk="1" hangingPunct="1"/>
            <a:r>
              <a:rPr lang="en-US" altLang="en-US" u="sng" dirty="0">
                <a:solidFill>
                  <a:srgbClr val="CC0000"/>
                </a:solidFill>
              </a:rPr>
              <a:t>pinocytosis</a:t>
            </a:r>
            <a:r>
              <a:rPr lang="en-US" altLang="en-US" dirty="0"/>
              <a:t> = “cellular drinking”</a:t>
            </a:r>
          </a:p>
          <a:p>
            <a:pPr lvl="1" eaLnBrk="1" hangingPunct="1"/>
            <a:r>
              <a:rPr lang="en-US" altLang="en-US" u="sng" dirty="0">
                <a:solidFill>
                  <a:srgbClr val="CC0000"/>
                </a:solidFill>
              </a:rPr>
              <a:t>exocytosis</a:t>
            </a:r>
            <a:endParaRPr lang="en-US" altLang="en-US" dirty="0"/>
          </a:p>
        </p:txBody>
      </p:sp>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t="14999" r="3375"/>
          <a:stretch>
            <a:fillRect/>
          </a:stretch>
        </p:blipFill>
        <p:spPr bwMode="auto">
          <a:xfrm>
            <a:off x="4978400" y="4154488"/>
            <a:ext cx="409892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5"/>
          <p:cNvSpPr>
            <a:spLocks noChangeArrowheads="1"/>
          </p:cNvSpPr>
          <p:nvPr/>
        </p:nvSpPr>
        <p:spPr bwMode="auto">
          <a:xfrm>
            <a:off x="3098800" y="6248400"/>
            <a:ext cx="176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r>
              <a:rPr lang="en-US" altLang="en-US" b="1">
                <a:solidFill>
                  <a:srgbClr val="0F116A"/>
                </a:solidFill>
              </a:rPr>
              <a:t>exocytosis</a:t>
            </a:r>
          </a:p>
        </p:txBody>
      </p:sp>
    </p:spTree>
    <p:extLst>
      <p:ext uri="{BB962C8B-B14F-4D97-AF65-F5344CB8AC3E}">
        <p14:creationId xmlns:p14="http://schemas.microsoft.com/office/powerpoint/2010/main" val="1452140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5859">
                                            <p:txEl>
                                              <p:pRg st="0" end="0"/>
                                            </p:txEl>
                                          </p:spTgt>
                                        </p:tgtEl>
                                        <p:attrNameLst>
                                          <p:attrName>style.visibility</p:attrName>
                                        </p:attrNameLst>
                                      </p:cBhvr>
                                      <p:to>
                                        <p:strVal val="visible"/>
                                      </p:to>
                                    </p:set>
                                    <p:anim calcmode="lin" valueType="num">
                                      <p:cBhvr additive="base">
                                        <p:cTn id="7" dur="500" fill="hold"/>
                                        <p:tgtEl>
                                          <p:spTgt spid="5058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58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5859">
                                            <p:txEl>
                                              <p:pRg st="1" end="1"/>
                                            </p:txEl>
                                          </p:spTgt>
                                        </p:tgtEl>
                                        <p:attrNameLst>
                                          <p:attrName>style.visibility</p:attrName>
                                        </p:attrNameLst>
                                      </p:cBhvr>
                                      <p:to>
                                        <p:strVal val="visible"/>
                                      </p:to>
                                    </p:set>
                                    <p:anim calcmode="lin" valueType="num">
                                      <p:cBhvr additive="base">
                                        <p:cTn id="13" dur="500" fill="hold"/>
                                        <p:tgtEl>
                                          <p:spTgt spid="5058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585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5859">
                                            <p:txEl>
                                              <p:pRg st="2" end="2"/>
                                            </p:txEl>
                                          </p:spTgt>
                                        </p:tgtEl>
                                        <p:attrNameLst>
                                          <p:attrName>style.visibility</p:attrName>
                                        </p:attrNameLst>
                                      </p:cBhvr>
                                      <p:to>
                                        <p:strVal val="visible"/>
                                      </p:to>
                                    </p:set>
                                    <p:anim calcmode="lin" valueType="num">
                                      <p:cBhvr additive="base">
                                        <p:cTn id="19" dur="500" fill="hold"/>
                                        <p:tgtEl>
                                          <p:spTgt spid="5058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585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5859">
                                            <p:txEl>
                                              <p:pRg st="3" end="3"/>
                                            </p:txEl>
                                          </p:spTgt>
                                        </p:tgtEl>
                                        <p:attrNameLst>
                                          <p:attrName>style.visibility</p:attrName>
                                        </p:attrNameLst>
                                      </p:cBhvr>
                                      <p:to>
                                        <p:strVal val="visible"/>
                                      </p:to>
                                    </p:set>
                                    <p:anim calcmode="lin" valueType="num">
                                      <p:cBhvr additive="base">
                                        <p:cTn id="25" dur="500" fill="hold"/>
                                        <p:tgtEl>
                                          <p:spTgt spid="5058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585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5859">
                                            <p:txEl>
                                              <p:pRg st="4" end="4"/>
                                            </p:txEl>
                                          </p:spTgt>
                                        </p:tgtEl>
                                        <p:attrNameLst>
                                          <p:attrName>style.visibility</p:attrName>
                                        </p:attrNameLst>
                                      </p:cBhvr>
                                      <p:to>
                                        <p:strVal val="visible"/>
                                      </p:to>
                                    </p:set>
                                    <p:anim calcmode="lin" valueType="num">
                                      <p:cBhvr additive="base">
                                        <p:cTn id="31" dur="500" fill="hold"/>
                                        <p:tgtEl>
                                          <p:spTgt spid="50585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05859">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05859">
                                            <p:txEl>
                                              <p:pRg st="5" end="5"/>
                                            </p:txEl>
                                          </p:spTgt>
                                        </p:tgtEl>
                                        <p:attrNameLst>
                                          <p:attrName>style.visibility</p:attrName>
                                        </p:attrNameLst>
                                      </p:cBhvr>
                                      <p:to>
                                        <p:strVal val="visible"/>
                                      </p:to>
                                    </p:set>
                                    <p:anim calcmode="lin" valueType="num">
                                      <p:cBhvr additive="base">
                                        <p:cTn id="37" dur="500" fill="hold"/>
                                        <p:tgtEl>
                                          <p:spTgt spid="50585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05859">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a:t>Endocytosis </a:t>
            </a:r>
          </a:p>
        </p:txBody>
      </p:sp>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r="8324" b="3877"/>
          <a:stretch>
            <a:fillRect/>
          </a:stretch>
        </p:blipFill>
        <p:spPr bwMode="auto">
          <a:xfrm>
            <a:off x="3722688" y="1371600"/>
            <a:ext cx="31591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7908" name="Rectangle 4"/>
          <p:cNvSpPr>
            <a:spLocks noChangeArrowheads="1"/>
          </p:cNvSpPr>
          <p:nvPr/>
        </p:nvSpPr>
        <p:spPr bwMode="auto">
          <a:xfrm>
            <a:off x="1676400" y="1974850"/>
            <a:ext cx="2149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r>
              <a:rPr lang="en-US" altLang="en-US" b="1" u="sng">
                <a:solidFill>
                  <a:srgbClr val="CC0000"/>
                </a:solidFill>
              </a:rPr>
              <a:t>phagocytosis</a:t>
            </a:r>
            <a:endParaRPr lang="en-US" altLang="en-US" sz="3600" b="1">
              <a:solidFill>
                <a:schemeClr val="tx2"/>
              </a:solidFill>
            </a:endParaRPr>
          </a:p>
        </p:txBody>
      </p:sp>
      <p:sp>
        <p:nvSpPr>
          <p:cNvPr id="507909" name="Rectangle 5"/>
          <p:cNvSpPr>
            <a:spLocks noChangeArrowheads="1"/>
          </p:cNvSpPr>
          <p:nvPr/>
        </p:nvSpPr>
        <p:spPr bwMode="auto">
          <a:xfrm>
            <a:off x="1947863" y="3886200"/>
            <a:ext cx="1878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r>
              <a:rPr lang="en-US" altLang="en-US" b="1" u="sng">
                <a:solidFill>
                  <a:srgbClr val="CC0000"/>
                </a:solidFill>
              </a:rPr>
              <a:t>pinocytosis</a:t>
            </a:r>
            <a:endParaRPr lang="en-US" altLang="en-US" sz="3600" b="1">
              <a:solidFill>
                <a:schemeClr val="tx2"/>
              </a:solidFill>
            </a:endParaRPr>
          </a:p>
        </p:txBody>
      </p:sp>
      <p:sp>
        <p:nvSpPr>
          <p:cNvPr id="507910" name="Rectangle 6"/>
          <p:cNvSpPr>
            <a:spLocks noChangeArrowheads="1"/>
          </p:cNvSpPr>
          <p:nvPr/>
        </p:nvSpPr>
        <p:spPr bwMode="auto">
          <a:xfrm>
            <a:off x="785813" y="5578475"/>
            <a:ext cx="304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r"/>
            <a:r>
              <a:rPr lang="en-US" altLang="en-US" b="1" u="sng">
                <a:solidFill>
                  <a:srgbClr val="CC0000"/>
                </a:solidFill>
              </a:rPr>
              <a:t>receptor-mediated </a:t>
            </a:r>
            <a:br>
              <a:rPr lang="en-US" altLang="en-US" b="1" u="sng">
                <a:solidFill>
                  <a:srgbClr val="CC0000"/>
                </a:solidFill>
              </a:rPr>
            </a:br>
            <a:r>
              <a:rPr lang="en-US" altLang="en-US" b="1" u="sng">
                <a:solidFill>
                  <a:srgbClr val="CC0000"/>
                </a:solidFill>
              </a:rPr>
              <a:t>endocytosis</a:t>
            </a:r>
            <a:endParaRPr lang="en-US" altLang="en-US" b="1">
              <a:solidFill>
                <a:srgbClr val="0F116A"/>
              </a:solidFill>
            </a:endParaRPr>
          </a:p>
        </p:txBody>
      </p:sp>
      <p:sp>
        <p:nvSpPr>
          <p:cNvPr id="507911" name="Rectangle 7"/>
          <p:cNvSpPr>
            <a:spLocks noChangeArrowheads="1"/>
          </p:cNvSpPr>
          <p:nvPr/>
        </p:nvSpPr>
        <p:spPr bwMode="auto">
          <a:xfrm>
            <a:off x="6781800" y="1549400"/>
            <a:ext cx="22050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a:r>
              <a:rPr lang="en-US" altLang="en-US" b="1">
                <a:solidFill>
                  <a:srgbClr val="0F116A"/>
                </a:solidFill>
              </a:rPr>
              <a:t>fuse with lysosome for digestion</a:t>
            </a:r>
            <a:endParaRPr lang="en-US" altLang="en-US" sz="3600" b="1">
              <a:solidFill>
                <a:schemeClr val="tx2"/>
              </a:solidFill>
            </a:endParaRPr>
          </a:p>
        </p:txBody>
      </p:sp>
      <p:sp>
        <p:nvSpPr>
          <p:cNvPr id="507912" name="Rectangle 8"/>
          <p:cNvSpPr>
            <a:spLocks noChangeArrowheads="1"/>
          </p:cNvSpPr>
          <p:nvPr/>
        </p:nvSpPr>
        <p:spPr bwMode="auto">
          <a:xfrm>
            <a:off x="6781800" y="3763963"/>
            <a:ext cx="22050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a:r>
              <a:rPr lang="en-US" altLang="en-US" b="1">
                <a:solidFill>
                  <a:srgbClr val="0F116A"/>
                </a:solidFill>
              </a:rPr>
              <a:t>non-specific</a:t>
            </a:r>
            <a:br>
              <a:rPr lang="en-US" altLang="en-US" b="1">
                <a:solidFill>
                  <a:srgbClr val="0F116A"/>
                </a:solidFill>
              </a:rPr>
            </a:br>
            <a:r>
              <a:rPr lang="en-US" altLang="en-US" b="1">
                <a:solidFill>
                  <a:srgbClr val="0F116A"/>
                </a:solidFill>
              </a:rPr>
              <a:t>process</a:t>
            </a:r>
            <a:endParaRPr lang="en-US" altLang="en-US" sz="3600" b="1">
              <a:solidFill>
                <a:schemeClr val="tx2"/>
              </a:solidFill>
            </a:endParaRPr>
          </a:p>
        </p:txBody>
      </p:sp>
      <p:sp>
        <p:nvSpPr>
          <p:cNvPr id="507913" name="Rectangle 9"/>
          <p:cNvSpPr>
            <a:spLocks noChangeArrowheads="1"/>
          </p:cNvSpPr>
          <p:nvPr/>
        </p:nvSpPr>
        <p:spPr bwMode="auto">
          <a:xfrm>
            <a:off x="6781800" y="5303838"/>
            <a:ext cx="22050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l"/>
            <a:r>
              <a:rPr lang="en-US" altLang="en-US" b="1">
                <a:solidFill>
                  <a:srgbClr val="0F116A"/>
                </a:solidFill>
              </a:rPr>
              <a:t>triggered by</a:t>
            </a:r>
            <a:br>
              <a:rPr lang="en-US" altLang="en-US" b="1">
                <a:solidFill>
                  <a:srgbClr val="0F116A"/>
                </a:solidFill>
              </a:rPr>
            </a:br>
            <a:r>
              <a:rPr lang="en-US" altLang="en-US" b="1">
                <a:solidFill>
                  <a:srgbClr val="0F116A"/>
                </a:solidFill>
              </a:rPr>
              <a:t>molecular signal</a:t>
            </a:r>
            <a:endParaRPr lang="en-US" altLang="en-US" sz="3600" b="1">
              <a:solidFill>
                <a:schemeClr val="tx2"/>
              </a:solidFill>
            </a:endParaRPr>
          </a:p>
        </p:txBody>
      </p:sp>
    </p:spTree>
    <p:extLst>
      <p:ext uri="{BB962C8B-B14F-4D97-AF65-F5344CB8AC3E}">
        <p14:creationId xmlns:p14="http://schemas.microsoft.com/office/powerpoint/2010/main" val="3585782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7908">
                                            <p:txEl>
                                              <p:pRg st="0" end="0"/>
                                            </p:txEl>
                                          </p:spTgt>
                                        </p:tgtEl>
                                        <p:attrNameLst>
                                          <p:attrName>style.visibility</p:attrName>
                                        </p:attrNameLst>
                                      </p:cBhvr>
                                      <p:to>
                                        <p:strVal val="visible"/>
                                      </p:to>
                                    </p:set>
                                    <p:anim calcmode="lin" valueType="num">
                                      <p:cBhvr additive="base">
                                        <p:cTn id="7" dur="500" fill="hold"/>
                                        <p:tgtEl>
                                          <p:spTgt spid="50790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79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07911">
                                            <p:txEl>
                                              <p:pRg st="0" end="0"/>
                                            </p:txEl>
                                          </p:spTgt>
                                        </p:tgtEl>
                                        <p:attrNameLst>
                                          <p:attrName>style.visibility</p:attrName>
                                        </p:attrNameLst>
                                      </p:cBhvr>
                                      <p:to>
                                        <p:strVal val="visible"/>
                                      </p:to>
                                    </p:set>
                                    <p:animEffect transition="in" filter="wipe(left)">
                                      <p:cBhvr>
                                        <p:cTn id="13" dur="500"/>
                                        <p:tgtEl>
                                          <p:spTgt spid="507911">
                                            <p:txEl>
                                              <p:pRg st="0" end="0"/>
                                            </p:txEl>
                                          </p:spTgt>
                                        </p:tgtEl>
                                      </p:cBhvr>
                                    </p:animEffect>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07909">
                                            <p:txEl>
                                              <p:pRg st="0" end="0"/>
                                            </p:txEl>
                                          </p:spTgt>
                                        </p:tgtEl>
                                        <p:attrNameLst>
                                          <p:attrName>style.visibility</p:attrName>
                                        </p:attrNameLst>
                                      </p:cBhvr>
                                      <p:to>
                                        <p:strVal val="visible"/>
                                      </p:to>
                                    </p:set>
                                    <p:anim calcmode="lin" valueType="num">
                                      <p:cBhvr additive="base">
                                        <p:cTn id="18" dur="500" fill="hold"/>
                                        <p:tgtEl>
                                          <p:spTgt spid="507909">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50790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07912">
                                            <p:txEl>
                                              <p:pRg st="0" end="0"/>
                                            </p:txEl>
                                          </p:spTgt>
                                        </p:tgtEl>
                                        <p:attrNameLst>
                                          <p:attrName>style.visibility</p:attrName>
                                        </p:attrNameLst>
                                      </p:cBhvr>
                                      <p:to>
                                        <p:strVal val="visible"/>
                                      </p:to>
                                    </p:set>
                                    <p:animEffect transition="in" filter="wipe(left)">
                                      <p:cBhvr>
                                        <p:cTn id="24" dur="500"/>
                                        <p:tgtEl>
                                          <p:spTgt spid="507912">
                                            <p:txEl>
                                              <p:pRg st="0" end="0"/>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3" name="Whoosh"/>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07910">
                                            <p:txEl>
                                              <p:pRg st="0" end="0"/>
                                            </p:txEl>
                                          </p:spTgt>
                                        </p:tgtEl>
                                        <p:attrNameLst>
                                          <p:attrName>style.visibility</p:attrName>
                                        </p:attrNameLst>
                                      </p:cBhvr>
                                      <p:to>
                                        <p:strVal val="visible"/>
                                      </p:to>
                                    </p:set>
                                    <p:anim calcmode="lin" valueType="num">
                                      <p:cBhvr additive="base">
                                        <p:cTn id="29" dur="500" fill="hold"/>
                                        <p:tgtEl>
                                          <p:spTgt spid="507910">
                                            <p:txEl>
                                              <p:pRg st="0" end="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0791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07913">
                                            <p:txEl>
                                              <p:pRg st="0" end="0"/>
                                            </p:txEl>
                                          </p:spTgt>
                                        </p:tgtEl>
                                        <p:attrNameLst>
                                          <p:attrName>style.visibility</p:attrName>
                                        </p:attrNameLst>
                                      </p:cBhvr>
                                      <p:to>
                                        <p:strVal val="visible"/>
                                      </p:to>
                                    </p:set>
                                    <p:animEffect transition="in" filter="wipe(left)">
                                      <p:cBhvr>
                                        <p:cTn id="35" dur="500"/>
                                        <p:tgtEl>
                                          <p:spTgt spid="507913">
                                            <p:txEl>
                                              <p:pRg st="0" end="0"/>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8" grpId="0" build="p" autoUpdateAnimBg="0"/>
      <p:bldP spid="507909" grpId="0" build="p" autoUpdateAnimBg="0"/>
      <p:bldP spid="507910" grpId="0" build="p" autoUpdateAnimBg="0"/>
      <p:bldP spid="507911" grpId="0" build="p" autoUpdateAnimBg="0"/>
      <p:bldP spid="507912" grpId="0" build="p" autoUpdateAnimBg="0"/>
      <p:bldP spid="50791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Text Box 2"/>
          <p:cNvSpPr txBox="1">
            <a:spLocks noChangeArrowheads="1"/>
          </p:cNvSpPr>
          <p:nvPr/>
        </p:nvSpPr>
        <p:spPr bwMode="auto">
          <a:xfrm>
            <a:off x="1535113" y="6388100"/>
            <a:ext cx="1843087" cy="3968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spcBef>
                <a:spcPct val="50000"/>
              </a:spcBef>
            </a:pPr>
            <a:r>
              <a:rPr lang="en-US" altLang="en-US" sz="2000" b="1">
                <a:solidFill>
                  <a:srgbClr val="CC0000"/>
                </a:solidFill>
              </a:rPr>
              <a:t>freshwater</a:t>
            </a:r>
            <a:endParaRPr lang="en-US" altLang="en-US" sz="2800">
              <a:solidFill>
                <a:srgbClr val="CC0000"/>
              </a:solidFill>
            </a:endParaRPr>
          </a:p>
        </p:txBody>
      </p:sp>
      <p:sp>
        <p:nvSpPr>
          <p:cNvPr id="516099" name="Text Box 3"/>
          <p:cNvSpPr txBox="1">
            <a:spLocks noChangeArrowheads="1"/>
          </p:cNvSpPr>
          <p:nvPr/>
        </p:nvSpPr>
        <p:spPr bwMode="auto">
          <a:xfrm>
            <a:off x="3479800" y="6388100"/>
            <a:ext cx="1868488" cy="3968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spcBef>
                <a:spcPct val="50000"/>
              </a:spcBef>
            </a:pPr>
            <a:r>
              <a:rPr lang="en-US" altLang="en-US" sz="2000" b="1">
                <a:solidFill>
                  <a:srgbClr val="CC0000"/>
                </a:solidFill>
              </a:rPr>
              <a:t>balanced</a:t>
            </a:r>
            <a:endParaRPr lang="en-US" altLang="en-US" sz="2800">
              <a:solidFill>
                <a:srgbClr val="CC0000"/>
              </a:solidFill>
            </a:endParaRPr>
          </a:p>
        </p:txBody>
      </p:sp>
      <p:sp>
        <p:nvSpPr>
          <p:cNvPr id="516100" name="Text Box 4"/>
          <p:cNvSpPr txBox="1">
            <a:spLocks noChangeArrowheads="1"/>
          </p:cNvSpPr>
          <p:nvPr/>
        </p:nvSpPr>
        <p:spPr bwMode="auto">
          <a:xfrm>
            <a:off x="5468938" y="6388100"/>
            <a:ext cx="1868487" cy="396875"/>
          </a:xfrm>
          <a:prstGeom prst="rect">
            <a:avLst/>
          </a:prstGeom>
          <a:solidFill>
            <a:srgbClr val="FFEA18"/>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spcBef>
                <a:spcPct val="50000"/>
              </a:spcBef>
            </a:pPr>
            <a:r>
              <a:rPr lang="en-US" altLang="en-US" sz="2000" b="1">
                <a:solidFill>
                  <a:srgbClr val="CC0000"/>
                </a:solidFill>
              </a:rPr>
              <a:t>saltwater</a:t>
            </a:r>
            <a:endParaRPr lang="en-US" altLang="en-US" sz="2800">
              <a:solidFill>
                <a:srgbClr val="CC0000"/>
              </a:solidFill>
            </a:endParaRPr>
          </a:p>
        </p:txBody>
      </p:sp>
      <p:sp>
        <p:nvSpPr>
          <p:cNvPr id="35845" name="Rectangle 5"/>
          <p:cNvSpPr>
            <a:spLocks noGrp="1" noChangeArrowheads="1"/>
          </p:cNvSpPr>
          <p:nvPr>
            <p:ph type="title"/>
          </p:nvPr>
        </p:nvSpPr>
        <p:spPr/>
        <p:txBody>
          <a:bodyPr/>
          <a:lstStyle/>
          <a:p>
            <a:pPr eaLnBrk="1" hangingPunct="1"/>
            <a:r>
              <a:rPr lang="en-US" altLang="en-US"/>
              <a:t>Managing water balance</a:t>
            </a:r>
          </a:p>
        </p:txBody>
      </p:sp>
      <p:sp>
        <p:nvSpPr>
          <p:cNvPr id="35846" name="Rectangle 6" descr="Rectangle: Click to edit Master text styles&#10;Second level&#10;Third level&#10;Fourth level&#10;Fifth level"/>
          <p:cNvSpPr>
            <a:spLocks noGrp="1" noChangeArrowheads="1"/>
          </p:cNvSpPr>
          <p:nvPr>
            <p:ph type="body" idx="1"/>
          </p:nvPr>
        </p:nvSpPr>
        <p:spPr>
          <a:xfrm>
            <a:off x="838200" y="1371600"/>
            <a:ext cx="7772400" cy="1158875"/>
          </a:xfrm>
        </p:spPr>
        <p:txBody>
          <a:bodyPr/>
          <a:lstStyle/>
          <a:p>
            <a:pPr eaLnBrk="1" hangingPunct="1"/>
            <a:r>
              <a:rPr lang="en-US" altLang="en-US"/>
              <a:t>Cell survival depends on balancing water uptake &amp; loss</a:t>
            </a:r>
          </a:p>
        </p:txBody>
      </p:sp>
      <p:pic>
        <p:nvPicPr>
          <p:cNvPr id="35847" name="Picture 7"/>
          <p:cNvPicPr>
            <a:picLocks noChangeAspect="1" noChangeArrowheads="1"/>
          </p:cNvPicPr>
          <p:nvPr/>
        </p:nvPicPr>
        <p:blipFill>
          <a:blip r:embed="rId4">
            <a:extLst>
              <a:ext uri="{28A0092B-C50C-407E-A947-70E740481C1C}">
                <a14:useLocalDpi xmlns:a14="http://schemas.microsoft.com/office/drawing/2010/main" val="0"/>
              </a:ext>
            </a:extLst>
          </a:blip>
          <a:srcRect b="4788"/>
          <a:stretch>
            <a:fillRect/>
          </a:stretch>
        </p:blipFill>
        <p:spPr bwMode="auto">
          <a:xfrm>
            <a:off x="1447800" y="2379663"/>
            <a:ext cx="6894513" cy="402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698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16098"/>
                                        </p:tgtEl>
                                        <p:attrNameLst>
                                          <p:attrName>style.visibility</p:attrName>
                                        </p:attrNameLst>
                                      </p:cBhvr>
                                      <p:to>
                                        <p:strVal val="visible"/>
                                      </p:to>
                                    </p:set>
                                    <p:animEffect transition="in" filter="wipe(left)">
                                      <p:cBhvr>
                                        <p:cTn id="7" dur="500"/>
                                        <p:tgtEl>
                                          <p:spTgt spid="516098"/>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16099"/>
                                        </p:tgtEl>
                                        <p:attrNameLst>
                                          <p:attrName>style.visibility</p:attrName>
                                        </p:attrNameLst>
                                      </p:cBhvr>
                                      <p:to>
                                        <p:strVal val="visible"/>
                                      </p:to>
                                    </p:set>
                                    <p:animEffect transition="in" filter="wipe(left)">
                                      <p:cBhvr>
                                        <p:cTn id="12" dur="500"/>
                                        <p:tgtEl>
                                          <p:spTgt spid="516099"/>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6100"/>
                                        </p:tgtEl>
                                        <p:attrNameLst>
                                          <p:attrName>style.visibility</p:attrName>
                                        </p:attrNameLst>
                                      </p:cBhvr>
                                      <p:to>
                                        <p:strVal val="visible"/>
                                      </p:to>
                                    </p:set>
                                    <p:animEffect transition="in" filter="wipe(left)">
                                      <p:cBhvr>
                                        <p:cTn id="17" dur="500"/>
                                        <p:tgtEl>
                                          <p:spTgt spid="516100"/>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8" grpId="0" animBg="1" autoUpdateAnimBg="0"/>
      <p:bldP spid="516099" grpId="0" animBg="1" autoUpdateAnimBg="0"/>
      <p:bldP spid="516100"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an animal cell maintain homeostasis in fresh water?</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685800" y="5029200"/>
            <a:ext cx="4572000" cy="369332"/>
          </a:xfrm>
          <a:prstGeom prst="rect">
            <a:avLst/>
          </a:prstGeom>
        </p:spPr>
        <p:txBody>
          <a:bodyPr>
            <a:spAutoFit/>
          </a:bodyPr>
          <a:lstStyle/>
          <a:p>
            <a:r>
              <a:rPr lang="en-US" dirty="0">
                <a:hlinkClick r:id="rId2"/>
              </a:rPr>
              <a:t>Paramecium contractile vacuole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4" y="1683265"/>
            <a:ext cx="3762375" cy="3233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7903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Diffusion and Osmosis in a mammalian kidney</a:t>
            </a:r>
          </a:p>
        </p:txBody>
      </p:sp>
      <p:sp>
        <p:nvSpPr>
          <p:cNvPr id="3" name="Content Placeholder 2"/>
          <p:cNvSpPr>
            <a:spLocks noGrp="1"/>
          </p:cNvSpPr>
          <p:nvPr>
            <p:ph idx="1"/>
          </p:nvPr>
        </p:nvSpPr>
        <p:spPr/>
        <p:txBody>
          <a:bodyPr/>
          <a:lstStyle/>
          <a:p>
            <a:pPr marL="0" indent="0">
              <a:buNone/>
            </a:pPr>
            <a:r>
              <a:rPr lang="en-US" dirty="0"/>
              <a:t>What do mammal</a:t>
            </a:r>
          </a:p>
          <a:p>
            <a:pPr marL="0" indent="0">
              <a:buNone/>
            </a:pPr>
            <a:r>
              <a:rPr lang="en-US" dirty="0"/>
              <a:t>kidneys need to do</a:t>
            </a:r>
          </a:p>
          <a:p>
            <a:pPr marL="0" indent="0">
              <a:buNone/>
            </a:pPr>
            <a:r>
              <a:rPr lang="en-US" dirty="0"/>
              <a:t>that aquatic</a:t>
            </a:r>
          </a:p>
          <a:p>
            <a:pPr marL="0" indent="0">
              <a:buNone/>
            </a:pPr>
            <a:r>
              <a:rPr lang="en-US" dirty="0"/>
              <a:t>creatures don’t?</a:t>
            </a:r>
          </a:p>
          <a:p>
            <a:pPr marL="0" indent="0">
              <a:buNone/>
            </a:pPr>
            <a:r>
              <a:rPr lang="en-US" dirty="0"/>
              <a:t>Hold onto water!!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300" y="1752599"/>
            <a:ext cx="4191000" cy="4320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343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15962"/>
          </a:xfrm>
        </p:spPr>
        <p:txBody>
          <a:bodyPr>
            <a:noAutofit/>
          </a:bodyPr>
          <a:lstStyle/>
          <a:p>
            <a:r>
              <a:rPr lang="en-US" sz="3200" dirty="0"/>
              <a:t>Diffusion and osmosis in mammalian kidneys</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71600"/>
            <a:ext cx="4953000" cy="478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467600" y="2501900"/>
            <a:ext cx="1524000" cy="3970318"/>
          </a:xfrm>
          <a:prstGeom prst="rect">
            <a:avLst/>
          </a:prstGeom>
          <a:noFill/>
        </p:spPr>
        <p:txBody>
          <a:bodyPr wrap="square" rtlCol="0">
            <a:spAutoFit/>
          </a:bodyPr>
          <a:lstStyle/>
          <a:p>
            <a:r>
              <a:rPr lang="en-US" b="1" dirty="0"/>
              <a:t>Antidiuretic hormone (ADH</a:t>
            </a:r>
            <a:r>
              <a:rPr lang="en-US" dirty="0"/>
              <a:t>) acts here in collecting duct.</a:t>
            </a:r>
          </a:p>
          <a:p>
            <a:r>
              <a:rPr lang="en-US" dirty="0"/>
              <a:t>Stimulates in-</a:t>
            </a:r>
            <a:r>
              <a:rPr lang="en-US" dirty="0" err="1"/>
              <a:t>sertion</a:t>
            </a:r>
            <a:r>
              <a:rPr lang="en-US" dirty="0"/>
              <a:t> of </a:t>
            </a:r>
            <a:r>
              <a:rPr lang="en-US" dirty="0" err="1"/>
              <a:t>aquaporins</a:t>
            </a:r>
            <a:r>
              <a:rPr lang="en-US" dirty="0"/>
              <a:t> in to plasma membranes for </a:t>
            </a:r>
            <a:r>
              <a:rPr lang="en-US" dirty="0" err="1"/>
              <a:t>readsorption</a:t>
            </a:r>
            <a:r>
              <a:rPr lang="en-US" dirty="0"/>
              <a:t> of water.</a:t>
            </a:r>
          </a:p>
        </p:txBody>
      </p:sp>
      <p:sp>
        <p:nvSpPr>
          <p:cNvPr id="6" name="Left Arrow 5"/>
          <p:cNvSpPr/>
          <p:nvPr/>
        </p:nvSpPr>
        <p:spPr>
          <a:xfrm>
            <a:off x="6477000" y="3048000"/>
            <a:ext cx="914400" cy="1981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752600" y="1981200"/>
            <a:ext cx="838200" cy="205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7000" y="533896"/>
            <a:ext cx="2133600" cy="6463308"/>
          </a:xfrm>
          <a:prstGeom prst="rect">
            <a:avLst/>
          </a:prstGeom>
          <a:noFill/>
        </p:spPr>
        <p:txBody>
          <a:bodyPr wrap="square" rtlCol="0">
            <a:spAutoFit/>
          </a:bodyPr>
          <a:lstStyle/>
          <a:p>
            <a:r>
              <a:rPr lang="en-US" dirty="0"/>
              <a:t> Blood enters under high pressure and filtrate leaks out of capillary into proximal tubule. </a:t>
            </a:r>
          </a:p>
          <a:p>
            <a:r>
              <a:rPr lang="en-US" b="1" dirty="0"/>
              <a:t>Filtrate includes</a:t>
            </a:r>
          </a:p>
          <a:p>
            <a:r>
              <a:rPr lang="en-US" i="1" dirty="0"/>
              <a:t>(needed nutrients </a:t>
            </a:r>
            <a:r>
              <a:rPr lang="en-US" i="1" dirty="0">
                <a:solidFill>
                  <a:srgbClr val="0070C0"/>
                </a:solidFill>
              </a:rPr>
              <a:t>actively or passively </a:t>
            </a:r>
            <a:r>
              <a:rPr lang="en-US" i="1" dirty="0"/>
              <a:t>transported out of filtrate and back to blood ):</a:t>
            </a:r>
          </a:p>
          <a:p>
            <a:r>
              <a:rPr lang="en-US" dirty="0"/>
              <a:t>Water</a:t>
            </a:r>
          </a:p>
          <a:p>
            <a:r>
              <a:rPr lang="en-US" dirty="0"/>
              <a:t>Salts</a:t>
            </a:r>
          </a:p>
          <a:p>
            <a:r>
              <a:rPr lang="en-US" dirty="0">
                <a:solidFill>
                  <a:srgbClr val="0070C0"/>
                </a:solidFill>
              </a:rPr>
              <a:t>K+</a:t>
            </a:r>
          </a:p>
          <a:p>
            <a:r>
              <a:rPr lang="en-US" dirty="0">
                <a:solidFill>
                  <a:srgbClr val="0070C0"/>
                </a:solidFill>
              </a:rPr>
              <a:t>Bicarbonate (blood buffer) </a:t>
            </a:r>
          </a:p>
          <a:p>
            <a:r>
              <a:rPr lang="en-US" dirty="0"/>
              <a:t>H+ ions</a:t>
            </a:r>
          </a:p>
          <a:p>
            <a:r>
              <a:rPr lang="en-US" dirty="0"/>
              <a:t>Urea (nitrogenous waste)</a:t>
            </a:r>
          </a:p>
          <a:p>
            <a:r>
              <a:rPr lang="en-US" dirty="0">
                <a:solidFill>
                  <a:srgbClr val="0070C0"/>
                </a:solidFill>
              </a:rPr>
              <a:t>Glucose, amino acids</a:t>
            </a:r>
          </a:p>
          <a:p>
            <a:r>
              <a:rPr lang="en-US" dirty="0"/>
              <a:t>Some drugs</a:t>
            </a:r>
          </a:p>
          <a:p>
            <a:endParaRPr lang="en-US" dirty="0"/>
          </a:p>
        </p:txBody>
      </p:sp>
      <p:sp>
        <p:nvSpPr>
          <p:cNvPr id="9" name="TextBox 8"/>
          <p:cNvSpPr txBox="1"/>
          <p:nvPr/>
        </p:nvSpPr>
        <p:spPr>
          <a:xfrm>
            <a:off x="2743200" y="5934670"/>
            <a:ext cx="3886200" cy="923330"/>
          </a:xfrm>
          <a:prstGeom prst="rect">
            <a:avLst/>
          </a:prstGeom>
          <a:noFill/>
        </p:spPr>
        <p:txBody>
          <a:bodyPr wrap="square" rtlCol="0">
            <a:spAutoFit/>
          </a:bodyPr>
          <a:lstStyle/>
          <a:p>
            <a:r>
              <a:rPr lang="en-US" b="1" dirty="0"/>
              <a:t>Urea</a:t>
            </a:r>
            <a:r>
              <a:rPr lang="en-US" dirty="0"/>
              <a:t> recycled to keep high solute concentration outside tube so water follows. Most leaves in urine.</a:t>
            </a:r>
          </a:p>
        </p:txBody>
      </p:sp>
      <p:sp>
        <p:nvSpPr>
          <p:cNvPr id="10" name="Up Arrow 9"/>
          <p:cNvSpPr/>
          <p:nvPr/>
        </p:nvSpPr>
        <p:spPr>
          <a:xfrm>
            <a:off x="5410200" y="5562600"/>
            <a:ext cx="198119" cy="3720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67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arn(inVertical)">
                                      <p:cBhvr>
                                        <p:cTn id="10" dur="500"/>
                                        <p:tgtEl>
                                          <p:spTgt spid="7">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barn(inVertical)">
                                      <p:cBhvr>
                                        <p:cTn id="13" dur="500"/>
                                        <p:tgtEl>
                                          <p:spTgt spid="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animEffect transition="in" filter="fade">
                                      <p:cBhvr>
                                        <p:cTn id="18" dur="1000"/>
                                        <p:tgtEl>
                                          <p:spTgt spid="7">
                                            <p:txEl>
                                              <p:pRg st="4" end="4"/>
                                            </p:txEl>
                                          </p:spTgt>
                                        </p:tgtEl>
                                      </p:cBhvr>
                                    </p:animEffect>
                                    <p:anim calcmode="lin" valueType="num">
                                      <p:cBhvr>
                                        <p:cTn id="1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4" end="4"/>
                                            </p:txEl>
                                          </p:spTgt>
                                        </p:tgtEl>
                                        <p:attrNameLst>
                                          <p:attrName>ppt_y</p:attrName>
                                        </p:attrNameLst>
                                      </p:cBhvr>
                                      <p:tavLst>
                                        <p:tav tm="0">
                                          <p:val>
                                            <p:strVal val="#ppt_y+.1"/>
                                          </p:val>
                                        </p:tav>
                                        <p:tav tm="100000">
                                          <p:val>
                                            <p:strVal val="#ppt_y"/>
                                          </p:val>
                                        </p:tav>
                                      </p:tavLst>
                                    </p:anim>
                                  </p:childTnLst>
                                </p:cTn>
                              </p:par>
                              <p:par>
                                <p:cTn id="21" presetID="16" presetClass="entr" presetSubtype="21"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barn(inVertical)">
                                      <p:cBhvr>
                                        <p:cTn id="23" dur="500"/>
                                        <p:tgtEl>
                                          <p:spTgt spid="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6" end="6"/>
                                            </p:txEl>
                                          </p:spTgt>
                                        </p:tgtEl>
                                        <p:attrNameLst>
                                          <p:attrName>style.visibility</p:attrName>
                                        </p:attrNameLst>
                                      </p:cBhvr>
                                      <p:to>
                                        <p:strVal val="visible"/>
                                      </p:to>
                                    </p:set>
                                    <p:animEffect transition="in" filter="barn(inVertical)">
                                      <p:cBhvr>
                                        <p:cTn id="28" dur="500"/>
                                        <p:tgtEl>
                                          <p:spTgt spid="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barn(inVertical)">
                                      <p:cBhvr>
                                        <p:cTn id="33" dur="500"/>
                                        <p:tgtEl>
                                          <p:spTgt spid="7">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8" end="8"/>
                                            </p:txEl>
                                          </p:spTgt>
                                        </p:tgtEl>
                                        <p:attrNameLst>
                                          <p:attrName>style.visibility</p:attrName>
                                        </p:attrNameLst>
                                      </p:cBhvr>
                                      <p:to>
                                        <p:strVal val="visible"/>
                                      </p:to>
                                    </p:set>
                                    <p:animEffect transition="in" filter="barn(inVertical)">
                                      <p:cBhvr>
                                        <p:cTn id="38" dur="500"/>
                                        <p:tgtEl>
                                          <p:spTgt spid="7">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animEffect transition="in" filter="barn(inVertical)">
                                      <p:cBhvr>
                                        <p:cTn id="43" dur="500"/>
                                        <p:tgtEl>
                                          <p:spTgt spid="7">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7">
                                            <p:txEl>
                                              <p:pRg st="10" end="10"/>
                                            </p:txEl>
                                          </p:spTgt>
                                        </p:tgtEl>
                                        <p:attrNameLst>
                                          <p:attrName>style.visibility</p:attrName>
                                        </p:attrNameLst>
                                      </p:cBhvr>
                                      <p:to>
                                        <p:strVal val="visible"/>
                                      </p:to>
                                    </p:set>
                                    <p:animEffect transition="in" filter="barn(inVertical)">
                                      <p:cBhvr>
                                        <p:cTn id="48" dur="500"/>
                                        <p:tgtEl>
                                          <p:spTgt spid="7">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Effect transition="in" filter="fade">
                                      <p:cBhvr>
                                        <p:cTn id="53" dur="500"/>
                                        <p:tgtEl>
                                          <p:spTgt spid="5">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
                                            <p:txEl>
                                              <p:pRg st="1" end="1"/>
                                            </p:txEl>
                                          </p:spTgt>
                                        </p:tgtEl>
                                        <p:attrNameLst>
                                          <p:attrName>style.visibility</p:attrName>
                                        </p:attrNameLst>
                                      </p:cBhvr>
                                      <p:to>
                                        <p:strVal val="visible"/>
                                      </p:to>
                                    </p:set>
                                    <p:animEffect transition="in" filter="fade">
                                      <p:cBhvr>
                                        <p:cTn id="58"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Water Potential</a:t>
            </a:r>
          </a:p>
        </p:txBody>
      </p:sp>
      <p:sp>
        <p:nvSpPr>
          <p:cNvPr id="3" name="Content Placeholder 2"/>
          <p:cNvSpPr>
            <a:spLocks noGrp="1"/>
          </p:cNvSpPr>
          <p:nvPr>
            <p:ph idx="1"/>
          </p:nvPr>
        </p:nvSpPr>
        <p:spPr/>
        <p:txBody>
          <a:bodyPr/>
          <a:lstStyle/>
          <a:p>
            <a:endParaRPr lang="en-US" dirty="0"/>
          </a:p>
        </p:txBody>
      </p:sp>
      <p:pic>
        <p:nvPicPr>
          <p:cNvPr id="1026" name="Picture 2" descr="http://images.slideplayer.us/1/273156/slides/slide_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43038"/>
            <a:ext cx="6934200" cy="520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475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chapters to cover</a:t>
            </a:r>
          </a:p>
        </p:txBody>
      </p:sp>
      <p:sp>
        <p:nvSpPr>
          <p:cNvPr id="3" name="Content Placeholder 2"/>
          <p:cNvSpPr>
            <a:spLocks noGrp="1"/>
          </p:cNvSpPr>
          <p:nvPr>
            <p:ph idx="1"/>
          </p:nvPr>
        </p:nvSpPr>
        <p:spPr/>
        <p:txBody>
          <a:bodyPr>
            <a:normAutofit fontScale="92500"/>
          </a:bodyPr>
          <a:lstStyle/>
          <a:p>
            <a:r>
              <a:rPr lang="en-US" dirty="0"/>
              <a:t>Chapter 4 – A Tour of the Cell</a:t>
            </a:r>
          </a:p>
          <a:p>
            <a:pPr lvl="1"/>
            <a:r>
              <a:rPr lang="en-US" dirty="0"/>
              <a:t>Compare and contrast </a:t>
            </a:r>
            <a:r>
              <a:rPr lang="en-US" b="1" dirty="0"/>
              <a:t>prokaryotes</a:t>
            </a:r>
            <a:r>
              <a:rPr lang="en-US" dirty="0"/>
              <a:t> (pro= before, </a:t>
            </a:r>
            <a:r>
              <a:rPr lang="en-US" dirty="0" err="1"/>
              <a:t>karyo</a:t>
            </a:r>
            <a:r>
              <a:rPr lang="en-US" dirty="0"/>
              <a:t> = kernel, or nucleus) and </a:t>
            </a:r>
            <a:r>
              <a:rPr lang="en-US" b="1" dirty="0"/>
              <a:t>eukaryotes</a:t>
            </a:r>
          </a:p>
          <a:p>
            <a:pPr lvl="1"/>
            <a:r>
              <a:rPr lang="en-US" dirty="0"/>
              <a:t>Compare and contrast </a:t>
            </a:r>
            <a:r>
              <a:rPr lang="en-US" b="1" dirty="0"/>
              <a:t>plant</a:t>
            </a:r>
            <a:r>
              <a:rPr lang="en-US" dirty="0"/>
              <a:t> and </a:t>
            </a:r>
            <a:r>
              <a:rPr lang="en-US" b="1" dirty="0"/>
              <a:t>animal</a:t>
            </a:r>
            <a:r>
              <a:rPr lang="en-US" dirty="0"/>
              <a:t> cells</a:t>
            </a:r>
          </a:p>
          <a:p>
            <a:pPr lvl="1"/>
            <a:r>
              <a:rPr lang="en-US" dirty="0"/>
              <a:t>Review quiz questions –some will be on test</a:t>
            </a:r>
          </a:p>
          <a:p>
            <a:r>
              <a:rPr lang="en-US" dirty="0"/>
              <a:t>Chapter 5 – Membrane structure and function</a:t>
            </a:r>
          </a:p>
          <a:p>
            <a:r>
              <a:rPr lang="en-US" dirty="0"/>
              <a:t>Review homework from these chapters (vocabulary too) as well as organelle worksheet</a:t>
            </a:r>
          </a:p>
          <a:p>
            <a:r>
              <a:rPr lang="en-US" dirty="0"/>
              <a:t>Diffusion and osmosis including water potential</a:t>
            </a:r>
          </a:p>
        </p:txBody>
      </p:sp>
    </p:spTree>
    <p:extLst>
      <p:ext uri="{BB962C8B-B14F-4D97-AF65-F5344CB8AC3E}">
        <p14:creationId xmlns:p14="http://schemas.microsoft.com/office/powerpoint/2010/main" val="2203280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Smooth Endoplasmic Reticulum</a:t>
            </a:r>
          </a:p>
        </p:txBody>
      </p:sp>
      <p:sp>
        <p:nvSpPr>
          <p:cNvPr id="3" name="Content Placeholder 2"/>
          <p:cNvSpPr>
            <a:spLocks noGrp="1"/>
          </p:cNvSpPr>
          <p:nvPr>
            <p:ph sz="half" idx="1"/>
          </p:nvPr>
        </p:nvSpPr>
        <p:spPr/>
        <p:txBody>
          <a:bodyPr>
            <a:normAutofit fontScale="85000" lnSpcReduction="10000"/>
          </a:bodyPr>
          <a:lstStyle/>
          <a:p>
            <a:r>
              <a:rPr lang="en-US" dirty="0"/>
              <a:t>Main job: synthesizes lipids</a:t>
            </a:r>
          </a:p>
          <a:p>
            <a:pPr lvl="1"/>
            <a:r>
              <a:rPr lang="en-US" dirty="0"/>
              <a:t>Examples: </a:t>
            </a:r>
          </a:p>
          <a:p>
            <a:pPr lvl="2"/>
            <a:r>
              <a:rPr lang="en-US" dirty="0"/>
              <a:t>phospholipids for the plasma membrane</a:t>
            </a:r>
          </a:p>
          <a:p>
            <a:pPr lvl="2"/>
            <a:r>
              <a:rPr lang="en-US" dirty="0"/>
              <a:t>Steroids such as estrogen and testosterone</a:t>
            </a:r>
          </a:p>
          <a:p>
            <a:pPr lvl="1"/>
            <a:r>
              <a:rPr lang="en-US" dirty="0"/>
              <a:t>Also contains enzymes that detoxify drugs and poisons, especially in liver</a:t>
            </a:r>
          </a:p>
          <a:p>
            <a:pPr lvl="2"/>
            <a:r>
              <a:rPr lang="en-US" dirty="0"/>
              <a:t>More drugs or alcohol leads to more smooth ER and thus increased tolerance and enlarged liver. </a:t>
            </a:r>
          </a:p>
          <a:p>
            <a:pPr lvl="2"/>
            <a:r>
              <a:rPr lang="en-US" dirty="0"/>
              <a:t>Often detoxifies by adding </a:t>
            </a:r>
          </a:p>
          <a:p>
            <a:pPr marL="914400" lvl="2" indent="0">
              <a:buNone/>
            </a:pPr>
            <a:r>
              <a:rPr lang="en-US" dirty="0"/>
              <a:t>–OH (hydroxyl groups) to make toxins more water soluble.</a:t>
            </a:r>
          </a:p>
        </p:txBody>
      </p:sp>
      <p:sp>
        <p:nvSpPr>
          <p:cNvPr id="5" name="Content Placeholder 4"/>
          <p:cNvSpPr>
            <a:spLocks noGrp="1"/>
          </p:cNvSpPr>
          <p:nvPr>
            <p:ph sz="half" idx="2"/>
          </p:nvPr>
        </p:nvSpPr>
        <p:spPr/>
        <p:txBody>
          <a:bodyPr>
            <a:normAutofit fontScale="85000" lnSpcReduction="10000"/>
          </a:bodyPr>
          <a:lstStyle/>
          <a:p>
            <a:endParaRPr lang="en-US"/>
          </a:p>
        </p:txBody>
      </p:sp>
      <p:pic>
        <p:nvPicPr>
          <p:cNvPr id="4" name="Picture 3"/>
          <p:cNvPicPr>
            <a:picLocks noChangeAspect="1"/>
          </p:cNvPicPr>
          <p:nvPr/>
        </p:nvPicPr>
        <p:blipFill>
          <a:blip r:embed="rId2"/>
          <a:stretch>
            <a:fillRect/>
          </a:stretch>
        </p:blipFill>
        <p:spPr>
          <a:xfrm>
            <a:off x="4648200" y="1676400"/>
            <a:ext cx="3438868" cy="2993149"/>
          </a:xfrm>
          <a:prstGeom prst="rect">
            <a:avLst/>
          </a:prstGeom>
        </p:spPr>
      </p:pic>
    </p:spTree>
    <p:extLst>
      <p:ext uri="{BB962C8B-B14F-4D97-AF65-F5344CB8AC3E}">
        <p14:creationId xmlns:p14="http://schemas.microsoft.com/office/powerpoint/2010/main" val="308985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Rough Endoplasmic Reticulum	</a:t>
            </a:r>
          </a:p>
        </p:txBody>
      </p:sp>
      <p:sp>
        <p:nvSpPr>
          <p:cNvPr id="3" name="Content Placeholder 2"/>
          <p:cNvSpPr>
            <a:spLocks noGrp="1"/>
          </p:cNvSpPr>
          <p:nvPr>
            <p:ph sz="half" idx="1"/>
          </p:nvPr>
        </p:nvSpPr>
        <p:spPr/>
        <p:txBody>
          <a:bodyPr>
            <a:normAutofit fontScale="70000" lnSpcReduction="20000"/>
          </a:bodyPr>
          <a:lstStyle/>
          <a:p>
            <a:r>
              <a:rPr lang="en-US" dirty="0"/>
              <a:t>Part of endomembrane system compartmentalizes the cell for specialized functions (</a:t>
            </a:r>
            <a:r>
              <a:rPr lang="en-US" sz="2100" dirty="0"/>
              <a:t>the advantage of membranes!!)</a:t>
            </a:r>
          </a:p>
          <a:p>
            <a:pPr marL="0" indent="0">
              <a:buNone/>
            </a:pPr>
            <a:endParaRPr lang="en-US" dirty="0"/>
          </a:p>
          <a:p>
            <a:r>
              <a:rPr lang="en-US" dirty="0"/>
              <a:t>Synthesis of proteins </a:t>
            </a:r>
          </a:p>
          <a:p>
            <a:pPr lvl="1"/>
            <a:r>
              <a:rPr lang="en-US" dirty="0"/>
              <a:t>for use in the endomembrane system</a:t>
            </a:r>
          </a:p>
          <a:p>
            <a:pPr lvl="1"/>
            <a:r>
              <a:rPr lang="en-US" dirty="0"/>
              <a:t>excreted proteins </a:t>
            </a:r>
          </a:p>
          <a:p>
            <a:pPr lvl="1"/>
            <a:r>
              <a:rPr lang="en-US" dirty="0"/>
              <a:t>membrane proteins</a:t>
            </a:r>
          </a:p>
          <a:p>
            <a:pPr lvl="2"/>
            <a:r>
              <a:rPr lang="en-US" dirty="0"/>
              <a:t>Example: Aquaporin, the protein channel for water in the plasma membrane. </a:t>
            </a:r>
          </a:p>
          <a:p>
            <a:r>
              <a:rPr lang="en-US" dirty="0"/>
              <a:t>Synthesis of new membrane (proteins included!)</a:t>
            </a:r>
          </a:p>
          <a:p>
            <a:r>
              <a:rPr lang="en-US" dirty="0"/>
              <a:t>Intracellular transport of mainly proteins via vesicles</a:t>
            </a:r>
          </a:p>
        </p:txBody>
      </p:sp>
      <p:sp>
        <p:nvSpPr>
          <p:cNvPr id="4" name="Content Placeholder 3"/>
          <p:cNvSpPr>
            <a:spLocks noGrp="1"/>
          </p:cNvSpPr>
          <p:nvPr>
            <p:ph sz="half" idx="2"/>
          </p:nvPr>
        </p:nvSpPr>
        <p:spPr/>
        <p:txBody>
          <a:bodyPr>
            <a:normAutofit fontScale="70000" lnSpcReduction="20000"/>
          </a:bodyPr>
          <a:lstStyle/>
          <a:p>
            <a:endParaRPr lang="en-US"/>
          </a:p>
        </p:txBody>
      </p:sp>
      <p:pic>
        <p:nvPicPr>
          <p:cNvPr id="5" name="Picture 4"/>
          <p:cNvPicPr>
            <a:picLocks noChangeAspect="1"/>
          </p:cNvPicPr>
          <p:nvPr/>
        </p:nvPicPr>
        <p:blipFill>
          <a:blip r:embed="rId2"/>
          <a:stretch>
            <a:fillRect/>
          </a:stretch>
        </p:blipFill>
        <p:spPr>
          <a:xfrm>
            <a:off x="4724400" y="1476749"/>
            <a:ext cx="3962400" cy="3448825"/>
          </a:xfrm>
          <a:prstGeom prst="rect">
            <a:avLst/>
          </a:prstGeom>
        </p:spPr>
      </p:pic>
    </p:spTree>
    <p:extLst>
      <p:ext uri="{BB962C8B-B14F-4D97-AF65-F5344CB8AC3E}">
        <p14:creationId xmlns:p14="http://schemas.microsoft.com/office/powerpoint/2010/main" val="274187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Golgi complex (UPS)</a:t>
            </a:r>
          </a:p>
        </p:txBody>
      </p:sp>
      <p:sp>
        <p:nvSpPr>
          <p:cNvPr id="3" name="Content Placeholder 2"/>
          <p:cNvSpPr>
            <a:spLocks noGrp="1"/>
          </p:cNvSpPr>
          <p:nvPr>
            <p:ph idx="1"/>
          </p:nvPr>
        </p:nvSpPr>
        <p:spPr/>
        <p:txBody>
          <a:bodyPr>
            <a:normAutofit fontScale="77500" lnSpcReduction="20000"/>
          </a:bodyPr>
          <a:lstStyle/>
          <a:p>
            <a:r>
              <a:rPr lang="en-US" dirty="0"/>
              <a:t>Synthesis and packaging of small molecules for transport in vesicles</a:t>
            </a:r>
          </a:p>
          <a:p>
            <a:r>
              <a:rPr lang="en-US" dirty="0"/>
              <a:t>Modification of molecules such as proteins bound for membrane</a:t>
            </a:r>
          </a:p>
          <a:p>
            <a:r>
              <a:rPr lang="en-US" dirty="0"/>
              <a:t>Production of lysosomes</a:t>
            </a:r>
          </a:p>
          <a:p>
            <a:r>
              <a:rPr lang="en-US" dirty="0"/>
              <a:t>Synthesis of </a:t>
            </a:r>
          </a:p>
          <a:p>
            <a:pPr marL="0" indent="0">
              <a:buNone/>
            </a:pPr>
            <a:r>
              <a:rPr lang="en-US" dirty="0"/>
              <a:t>	</a:t>
            </a:r>
            <a:r>
              <a:rPr lang="en-US" b="1" dirty="0"/>
              <a:t>polysaccharides</a:t>
            </a:r>
          </a:p>
          <a:p>
            <a:pPr lvl="3" indent="-342900"/>
            <a:r>
              <a:rPr lang="en-US" dirty="0"/>
              <a:t>Starch </a:t>
            </a:r>
          </a:p>
          <a:p>
            <a:pPr lvl="3" indent="-342900"/>
            <a:r>
              <a:rPr lang="en-US" dirty="0"/>
              <a:t>Cellulose</a:t>
            </a:r>
          </a:p>
          <a:p>
            <a:pPr lvl="3" indent="-342900"/>
            <a:r>
              <a:rPr lang="en-US" dirty="0"/>
              <a:t>Glycogen</a:t>
            </a:r>
          </a:p>
          <a:p>
            <a:pPr lvl="3" indent="-342900"/>
            <a:r>
              <a:rPr lang="en-US" dirty="0"/>
              <a:t>Chitin</a:t>
            </a:r>
          </a:p>
          <a:p>
            <a:pPr lvl="3" indent="-342900"/>
            <a:endParaRPr lang="en-US" dirty="0"/>
          </a:p>
          <a:p>
            <a:pPr lvl="1" indent="-342900"/>
            <a:r>
              <a:rPr lang="en-US" dirty="0"/>
              <a:t>What organisms will make </a:t>
            </a:r>
          </a:p>
          <a:p>
            <a:pPr marL="400050" lvl="1" indent="0">
              <a:buNone/>
            </a:pPr>
            <a:r>
              <a:rPr lang="en-US" dirty="0"/>
              <a:t>	each?</a:t>
            </a:r>
          </a:p>
        </p:txBody>
      </p:sp>
      <p:pic>
        <p:nvPicPr>
          <p:cNvPr id="4" name="Picture 3"/>
          <p:cNvPicPr>
            <a:picLocks noChangeAspect="1"/>
          </p:cNvPicPr>
          <p:nvPr/>
        </p:nvPicPr>
        <p:blipFill>
          <a:blip r:embed="rId2"/>
          <a:stretch>
            <a:fillRect/>
          </a:stretch>
        </p:blipFill>
        <p:spPr>
          <a:xfrm>
            <a:off x="5029449" y="3581400"/>
            <a:ext cx="3326793" cy="2895600"/>
          </a:xfrm>
          <a:prstGeom prst="rect">
            <a:avLst/>
          </a:prstGeom>
        </p:spPr>
      </p:pic>
    </p:spTree>
    <p:extLst>
      <p:ext uri="{BB962C8B-B14F-4D97-AF65-F5344CB8AC3E}">
        <p14:creationId xmlns:p14="http://schemas.microsoft.com/office/powerpoint/2010/main" val="380441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Lysosomes	</a:t>
            </a:r>
          </a:p>
        </p:txBody>
      </p:sp>
      <p:sp>
        <p:nvSpPr>
          <p:cNvPr id="3" name="Content Placeholder 2"/>
          <p:cNvSpPr>
            <a:spLocks noGrp="1"/>
          </p:cNvSpPr>
          <p:nvPr>
            <p:ph sz="half" idx="1"/>
          </p:nvPr>
        </p:nvSpPr>
        <p:spPr>
          <a:xfrm>
            <a:off x="509789" y="1219200"/>
            <a:ext cx="4038600" cy="5715000"/>
          </a:xfrm>
        </p:spPr>
        <p:txBody>
          <a:bodyPr>
            <a:normAutofit fontScale="85000" lnSpcReduction="20000"/>
          </a:bodyPr>
          <a:lstStyle/>
          <a:p>
            <a:r>
              <a:rPr lang="en-US" dirty="0"/>
              <a:t>Membrane enclosed sacs containing hydrolytic enzymes</a:t>
            </a:r>
          </a:p>
          <a:p>
            <a:pPr lvl="1"/>
            <a:r>
              <a:rPr lang="en-US" dirty="0"/>
              <a:t>intracellular digestion</a:t>
            </a:r>
          </a:p>
          <a:p>
            <a:pPr lvl="1"/>
            <a:r>
              <a:rPr lang="en-US" dirty="0"/>
              <a:t>Destruction of germs (pathogens)</a:t>
            </a:r>
          </a:p>
          <a:p>
            <a:pPr lvl="1"/>
            <a:r>
              <a:rPr lang="en-US" dirty="0"/>
              <a:t>Recycling of cell’s organic materials (dead organelles and more)</a:t>
            </a:r>
          </a:p>
          <a:p>
            <a:pPr lvl="1"/>
            <a:r>
              <a:rPr lang="en-US" dirty="0"/>
              <a:t>Programmed cell death (apoptosis)</a:t>
            </a:r>
          </a:p>
          <a:p>
            <a:pPr lvl="2"/>
            <a:r>
              <a:rPr lang="en-US" dirty="0"/>
              <a:t>Separations of fingers and toes during human development</a:t>
            </a:r>
          </a:p>
          <a:p>
            <a:pPr lvl="2"/>
            <a:r>
              <a:rPr lang="en-US" dirty="0"/>
              <a:t>Aging cells that don’t work well any more or are potentially cancerous</a:t>
            </a:r>
          </a:p>
          <a:p>
            <a:pPr lvl="2"/>
            <a:endParaRPr lang="en-US" dirty="0"/>
          </a:p>
          <a:p>
            <a:pPr lvl="2"/>
            <a:r>
              <a:rPr lang="en-US" dirty="0"/>
              <a:t>One mechanism:  when signaled, organelles, can release all their digestive enzymes and essentially “digest” the cell.</a:t>
            </a:r>
          </a:p>
          <a:p>
            <a:pPr lvl="2"/>
            <a:endParaRPr lang="en-US" dirty="0"/>
          </a:p>
          <a:p>
            <a:pPr marL="0" indent="0">
              <a:buNone/>
            </a:pPr>
            <a:endParaRPr lang="en-US" dirty="0"/>
          </a:p>
        </p:txBody>
      </p:sp>
      <p:pic>
        <p:nvPicPr>
          <p:cNvPr id="6" name="Picture 5"/>
          <p:cNvPicPr>
            <a:picLocks noChangeAspect="1"/>
          </p:cNvPicPr>
          <p:nvPr/>
        </p:nvPicPr>
        <p:blipFill>
          <a:blip r:embed="rId2"/>
          <a:stretch>
            <a:fillRect/>
          </a:stretch>
        </p:blipFill>
        <p:spPr>
          <a:xfrm>
            <a:off x="6665536" y="5181600"/>
            <a:ext cx="2093536" cy="1562100"/>
          </a:xfrm>
          <a:prstGeom prst="rect">
            <a:avLst/>
          </a:prstGeom>
        </p:spPr>
      </p:pic>
      <p:pic>
        <p:nvPicPr>
          <p:cNvPr id="7" name="Content Placeholder 6"/>
          <p:cNvPicPr>
            <a:picLocks noGrp="1" noChangeAspect="1"/>
          </p:cNvPicPr>
          <p:nvPr>
            <p:ph sz="half" idx="2"/>
          </p:nvPr>
        </p:nvPicPr>
        <p:blipFill>
          <a:blip r:embed="rId3"/>
          <a:stretch>
            <a:fillRect/>
          </a:stretch>
        </p:blipFill>
        <p:spPr>
          <a:xfrm>
            <a:off x="4572001" y="5194644"/>
            <a:ext cx="2093536" cy="1568131"/>
          </a:xfrm>
          <a:prstGeom prst="rect">
            <a:avLst/>
          </a:prstGeom>
        </p:spPr>
      </p:pic>
      <p:pic>
        <p:nvPicPr>
          <p:cNvPr id="1026" name="Picture 2" descr="http://2.bp.blogspot.com/-J6JkHsOpG9U/UPVVHcRY9eI/AAAAAAAAAH4/JzU5gM9i8xU/s1600/Lysosomal+Degrda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1106" y="-152400"/>
            <a:ext cx="3429000" cy="25040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s.wvu.edu/~caldwell/101fig_lysosom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209800"/>
            <a:ext cx="3429000"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806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5" name="Content Placeholder 4"/>
          <p:cNvSpPr>
            <a:spLocks noGrp="1"/>
          </p:cNvSpPr>
          <p:nvPr>
            <p:ph sz="half" idx="2"/>
          </p:nvPr>
        </p:nvSpPr>
        <p:spPr>
          <a:xfrm>
            <a:off x="4419600" y="381000"/>
            <a:ext cx="4038600" cy="6096000"/>
          </a:xfrm>
        </p:spPr>
        <p:txBody>
          <a:bodyPr>
            <a:normAutofit fontScale="40000" lnSpcReduction="20000"/>
          </a:bodyPr>
          <a:lstStyle/>
          <a:p>
            <a:r>
              <a:rPr lang="en-US" sz="8000" b="1" dirty="0"/>
              <a:t>Intracellular digestion: </a:t>
            </a:r>
          </a:p>
          <a:p>
            <a:r>
              <a:rPr lang="en-US" sz="8000" b="1" dirty="0"/>
              <a:t>Lysosomes </a:t>
            </a:r>
          </a:p>
          <a:p>
            <a:pPr lvl="1"/>
            <a:r>
              <a:rPr lang="en-US" sz="6700" dirty="0"/>
              <a:t>contain digestive, or hydrolytic enzymes, and fuse with food vacuoles to digest larger organic molecules.</a:t>
            </a:r>
          </a:p>
          <a:p>
            <a:r>
              <a:rPr lang="en-US" sz="6700" dirty="0"/>
              <a:t>Remember – </a:t>
            </a:r>
            <a:r>
              <a:rPr lang="en-US" sz="6700" i="1" dirty="0"/>
              <a:t>all organic molecules break down (catabolism) by hydrolysis, or adding an H2O molecule</a:t>
            </a:r>
            <a:r>
              <a:rPr lang="en-US" sz="6700" dirty="0"/>
              <a:t>.</a:t>
            </a:r>
          </a:p>
          <a:p>
            <a:r>
              <a:rPr lang="en-US" sz="6700" dirty="0"/>
              <a:t>Hydro = water</a:t>
            </a:r>
          </a:p>
          <a:p>
            <a:r>
              <a:rPr lang="en-US" sz="6700" dirty="0" err="1"/>
              <a:t>Lysis</a:t>
            </a:r>
            <a:r>
              <a:rPr lang="en-US" sz="6700" dirty="0"/>
              <a:t> = break apart</a:t>
            </a:r>
          </a:p>
          <a:p>
            <a:endParaRPr lang="en-US" sz="6700" dirty="0"/>
          </a:p>
        </p:txBody>
      </p:sp>
      <p:pic>
        <p:nvPicPr>
          <p:cNvPr id="1026" name="Picture 2" descr="http://classconnection.s3.amazonaws.com/654/flashcards/1800654/jpg/cardimage_3449636_9144868313466857948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73" y="228600"/>
            <a:ext cx="3962400"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742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Inner Life of a Cell Challenge!</a:t>
            </a:r>
            <a:br>
              <a:rPr lang="en-US" dirty="0"/>
            </a:br>
            <a:r>
              <a:rPr lang="en-US" dirty="0"/>
              <a:t>Endomembrane system focus!</a:t>
            </a:r>
          </a:p>
        </p:txBody>
      </p:sp>
      <p:sp>
        <p:nvSpPr>
          <p:cNvPr id="6" name="Content Placeholder 5"/>
          <p:cNvSpPr>
            <a:spLocks noGrp="1"/>
          </p:cNvSpPr>
          <p:nvPr>
            <p:ph idx="1"/>
          </p:nvPr>
        </p:nvSpPr>
        <p:spPr>
          <a:xfrm>
            <a:off x="457200" y="1676400"/>
            <a:ext cx="8229600" cy="4525963"/>
          </a:xfrm>
        </p:spPr>
        <p:txBody>
          <a:bodyPr>
            <a:normAutofit lnSpcReduction="10000"/>
          </a:bodyPr>
          <a:lstStyle/>
          <a:p>
            <a:pPr marL="0" indent="0">
              <a:buNone/>
            </a:pPr>
            <a:r>
              <a:rPr lang="en-US" dirty="0"/>
              <a:t>With your partner, draw the pathway! Use arrows. Be ready to explain! (use homework, book)</a:t>
            </a:r>
          </a:p>
          <a:p>
            <a:r>
              <a:rPr lang="en-US" dirty="0"/>
              <a:t>Imagine a protein that functions in the endoplasmic reticulum (ER), but requires modification in the Golgi apparatus before it can achieve its function. Describe the protein’s path through the cell, starting with the mRNA molecule that specifies the protein.</a:t>
            </a:r>
          </a:p>
        </p:txBody>
      </p:sp>
    </p:spTree>
    <p:extLst>
      <p:ext uri="{BB962C8B-B14F-4D97-AF65-F5344CB8AC3E}">
        <p14:creationId xmlns:p14="http://schemas.microsoft.com/office/powerpoint/2010/main" val="869851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21761</TotalTime>
  <Words>1628</Words>
  <Application>Microsoft Office PowerPoint</Application>
  <PresentationFormat>On-screen Show (4:3)</PresentationFormat>
  <Paragraphs>253</Paragraphs>
  <Slides>38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Times</vt:lpstr>
      <vt:lpstr>Office Theme</vt:lpstr>
      <vt:lpstr>Cell Organelles Life of a Cell</vt:lpstr>
      <vt:lpstr>Cytosol vs Cytoplasm </vt:lpstr>
      <vt:lpstr>What is the Endomembrane System?</vt:lpstr>
      <vt:lpstr>Smooth Endoplasmic Reticulum</vt:lpstr>
      <vt:lpstr>Rough Endoplasmic Reticulum </vt:lpstr>
      <vt:lpstr>Golgi complex (UPS)</vt:lpstr>
      <vt:lpstr>Lysosomes </vt:lpstr>
      <vt:lpstr> </vt:lpstr>
      <vt:lpstr>Inner Life of a Cell Challenge! Endomembrane system focus!</vt:lpstr>
      <vt:lpstr>PowerPoint Presentation</vt:lpstr>
      <vt:lpstr>Ribosomes: protein factory of the cell </vt:lpstr>
      <vt:lpstr>Vacuoles </vt:lpstr>
      <vt:lpstr>Vacuoles in plants (or fungal cells)</vt:lpstr>
      <vt:lpstr>Mitochondria  </vt:lpstr>
      <vt:lpstr>Chloroplasts </vt:lpstr>
      <vt:lpstr>Endosymbiont Theory pp.82, 484  Why is there DNA in mitochondria and chloroplasts?</vt:lpstr>
      <vt:lpstr>To function, some cells don’t retain all their organelles</vt:lpstr>
      <vt:lpstr>The Plasma Membrane </vt:lpstr>
      <vt:lpstr>Inner Life of a Cell!</vt:lpstr>
      <vt:lpstr>Inner Life of a Cell! </vt:lpstr>
      <vt:lpstr>Inner Life of a Cell!</vt:lpstr>
      <vt:lpstr>Inner Life of a Cell! </vt:lpstr>
      <vt:lpstr>Inner Life of a Cell </vt:lpstr>
      <vt:lpstr>What else besides phospholipids and proteins?</vt:lpstr>
      <vt:lpstr>What else?</vt:lpstr>
      <vt:lpstr>Plasma Membrane</vt:lpstr>
      <vt:lpstr>Transport summary</vt:lpstr>
      <vt:lpstr>PowerPoint Presentation</vt:lpstr>
      <vt:lpstr>Protein PUMP</vt:lpstr>
      <vt:lpstr>PowerPoint Presentation</vt:lpstr>
      <vt:lpstr>How about large molecules?</vt:lpstr>
      <vt:lpstr>Endocytosis </vt:lpstr>
      <vt:lpstr>Managing water balance</vt:lpstr>
      <vt:lpstr>How does an animal cell maintain homeostasis in fresh water?</vt:lpstr>
      <vt:lpstr>Diffusion and Osmosis in a mammalian kidney</vt:lpstr>
      <vt:lpstr>Diffusion and osmosis in mammalian kidneys</vt:lpstr>
      <vt:lpstr>The Power of Water Potential</vt:lpstr>
      <vt:lpstr>What chapters to cover</vt:lpstr>
    </vt:vector>
  </TitlesOfParts>
  <Company>North Kitsap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Organelles</dc:title>
  <dc:creator>Hoffman, Amy</dc:creator>
  <cp:lastModifiedBy>Hoffman, Amy K</cp:lastModifiedBy>
  <cp:revision>71</cp:revision>
  <cp:lastPrinted>2014-10-31T14:23:42Z</cp:lastPrinted>
  <dcterms:created xsi:type="dcterms:W3CDTF">2013-10-27T19:12:21Z</dcterms:created>
  <dcterms:modified xsi:type="dcterms:W3CDTF">2018-10-29T23:35:15Z</dcterms:modified>
</cp:coreProperties>
</file>